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93" r:id="rId2"/>
    <p:sldId id="259" r:id="rId3"/>
    <p:sldId id="283" r:id="rId4"/>
    <p:sldId id="294" r:id="rId5"/>
    <p:sldId id="296" r:id="rId6"/>
    <p:sldId id="301" r:id="rId7"/>
    <p:sldId id="302" r:id="rId8"/>
    <p:sldId id="303" r:id="rId9"/>
    <p:sldId id="304" r:id="rId10"/>
    <p:sldId id="295" r:id="rId11"/>
  </p:sldIdLst>
  <p:sldSz cx="9906000" cy="6858000" type="A4"/>
  <p:notesSz cx="6858000" cy="9144000"/>
  <p:embeddedFontLst>
    <p:embeddedFont>
      <p:font typeface="나눔스퀘어" panose="020B0600000101010101" pitchFamily="50" charset="-127"/>
      <p:regular r:id="rId14"/>
    </p:embeddedFont>
    <p:embeddedFont>
      <p:font typeface="맑은 고딕" panose="020B0503020000020004" pitchFamily="50" charset="-127"/>
      <p:regular r:id="rId15"/>
      <p:bold r:id="rId16"/>
    </p:embeddedFont>
    <p:embeddedFont>
      <p:font typeface="나눔스퀘어 ExtraBold" panose="020B0600000101010101" pitchFamily="50" charset="-127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Y견고딕" panose="02030600000101010101" pitchFamily="18" charset="-127"/>
      <p:regular r:id="rId22"/>
    </p:embeddedFont>
    <p:embeddedFont>
      <p:font typeface="KoPub돋움체 Medium" panose="02020603020101020101" pitchFamily="18" charset="-127"/>
      <p:regular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나눔스퀘어 Bold" panose="020B0600000101010101" pitchFamily="50" charset="-127"/>
      <p:bold r:id="rId26"/>
    </p:embeddedFont>
    <p:embeddedFont>
      <p:font typeface="나눔스퀘어 Light" panose="020B0600000101010101" pitchFamily="50" charset="-127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600"/>
    <a:srgbClr val="0A1828"/>
    <a:srgbClr val="2A3A56"/>
    <a:srgbClr val="06070B"/>
    <a:srgbClr val="0070C0"/>
    <a:srgbClr val="AB7421"/>
    <a:srgbClr val="FDE9BA"/>
    <a:srgbClr val="102444"/>
    <a:srgbClr val="DEEB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4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50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5FECE-B7AB-4BA6-8C0D-43BF6CB38642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FA22A-6098-4BED-97AD-DDF956FE97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920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4A7A1-1DD4-4BB3-B612-513AEF5CEFB5}" type="datetimeFigureOut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6A951-6D48-4795-BC96-0AE8740229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73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jp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3"/>
          <a:stretch/>
        </p:blipFill>
        <p:spPr>
          <a:xfrm rot="10800000">
            <a:off x="-3" y="0"/>
            <a:ext cx="9906002" cy="6858000"/>
          </a:xfrm>
          <a:prstGeom prst="rect">
            <a:avLst/>
          </a:prstGeom>
        </p:spPr>
      </p:pic>
      <p:sp>
        <p:nvSpPr>
          <p:cNvPr id="27" name="자유형 26">
            <a:extLst>
              <a:ext uri="{FF2B5EF4-FFF2-40B4-BE49-F238E27FC236}">
                <a16:creationId xmlns:a16="http://schemas.microsoft.com/office/drawing/2014/main" id="{B7BF0BF1-22B5-4DE3-965D-3D62C8FA6090}"/>
              </a:ext>
            </a:extLst>
          </p:cNvPr>
          <p:cNvSpPr/>
          <p:nvPr userDrawn="1"/>
        </p:nvSpPr>
        <p:spPr>
          <a:xfrm rot="19812309">
            <a:off x="-1636904" y="-558610"/>
            <a:ext cx="7205021" cy="7223984"/>
          </a:xfrm>
          <a:custGeom>
            <a:avLst/>
            <a:gdLst>
              <a:gd name="connsiteX0" fmla="*/ 3405666 w 7205021"/>
              <a:gd name="connsiteY0" fmla="*/ 0 h 7223984"/>
              <a:gd name="connsiteX1" fmla="*/ 7205021 w 7205021"/>
              <a:gd name="connsiteY1" fmla="*/ 2175458 h 7223984"/>
              <a:gd name="connsiteX2" fmla="*/ 7205021 w 7205021"/>
              <a:gd name="connsiteY2" fmla="*/ 7223984 h 7223984"/>
              <a:gd name="connsiteX3" fmla="*/ 2228691 w 7205021"/>
              <a:gd name="connsiteY3" fmla="*/ 7223984 h 7223984"/>
              <a:gd name="connsiteX4" fmla="*/ 0 w 7205021"/>
              <a:gd name="connsiteY4" fmla="*/ 5947867 h 722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5021" h="7223984">
                <a:moveTo>
                  <a:pt x="3405666" y="0"/>
                </a:moveTo>
                <a:lnTo>
                  <a:pt x="7205021" y="2175458"/>
                </a:lnTo>
                <a:lnTo>
                  <a:pt x="7205021" y="7223984"/>
                </a:lnTo>
                <a:lnTo>
                  <a:pt x="2228691" y="7223984"/>
                </a:lnTo>
                <a:lnTo>
                  <a:pt x="0" y="5947867"/>
                </a:lnTo>
                <a:close/>
              </a:path>
            </a:pathLst>
          </a:custGeom>
          <a:gradFill flip="none" rotWithShape="1">
            <a:gsLst>
              <a:gs pos="0">
                <a:srgbClr val="D2AA53"/>
              </a:gs>
              <a:gs pos="36000">
                <a:srgbClr val="EEC34F"/>
              </a:gs>
              <a:gs pos="55776">
                <a:srgbClr val="FACD4E"/>
              </a:gs>
              <a:gs pos="100000">
                <a:srgbClr val="A6742F"/>
              </a:gs>
            </a:gsLst>
            <a:lin ang="0" scaled="1"/>
            <a:tileRect/>
          </a:gradFill>
          <a:ln>
            <a:noFill/>
          </a:ln>
          <a:effectLst>
            <a:outerShdw blurRad="596900" sx="102000" sy="102000" algn="ctr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자유형 34"/>
          <p:cNvSpPr/>
          <p:nvPr userDrawn="1"/>
        </p:nvSpPr>
        <p:spPr>
          <a:xfrm>
            <a:off x="-1" y="0"/>
            <a:ext cx="6722096" cy="6870551"/>
          </a:xfrm>
          <a:custGeom>
            <a:avLst/>
            <a:gdLst>
              <a:gd name="connsiteX0" fmla="*/ 0 w 6722096"/>
              <a:gd name="connsiteY0" fmla="*/ 0 h 6870551"/>
              <a:gd name="connsiteX1" fmla="*/ 4360441 w 6722096"/>
              <a:gd name="connsiteY1" fmla="*/ 0 h 6870551"/>
              <a:gd name="connsiteX2" fmla="*/ 6722096 w 6722096"/>
              <a:gd name="connsiteY2" fmla="*/ 4311928 h 6870551"/>
              <a:gd name="connsiteX3" fmla="*/ 2050543 w 6722096"/>
              <a:gd name="connsiteY3" fmla="*/ 6870551 h 6870551"/>
              <a:gd name="connsiteX4" fmla="*/ 0 w 6722096"/>
              <a:gd name="connsiteY4" fmla="*/ 6870551 h 687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2096" h="6870551">
                <a:moveTo>
                  <a:pt x="0" y="0"/>
                </a:moveTo>
                <a:lnTo>
                  <a:pt x="4360441" y="0"/>
                </a:lnTo>
                <a:lnTo>
                  <a:pt x="6722096" y="4311928"/>
                </a:lnTo>
                <a:lnTo>
                  <a:pt x="2050543" y="6870551"/>
                </a:lnTo>
                <a:lnTo>
                  <a:pt x="0" y="6870551"/>
                </a:lnTo>
                <a:close/>
              </a:path>
            </a:pathLst>
          </a:custGeom>
          <a:gradFill>
            <a:gsLst>
              <a:gs pos="0">
                <a:srgbClr val="2A3A56"/>
              </a:gs>
              <a:gs pos="100000">
                <a:srgbClr val="06070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38968" y="4858375"/>
            <a:ext cx="34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2020. </a:t>
            </a:r>
            <a:r>
              <a:rPr lang="en-US" altLang="ko-KR" sz="18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7. 15</a:t>
            </a:r>
            <a:r>
              <a:rPr lang="en-US" altLang="ko-KR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(</a:t>
            </a:r>
            <a:r>
              <a:rPr lang="ko-KR" altLang="en-US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수</a:t>
            </a:r>
            <a:r>
              <a:rPr lang="en-US" altLang="ko-KR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)~</a:t>
            </a:r>
            <a:r>
              <a:rPr lang="en-US" altLang="ko-KR" sz="18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7.17</a:t>
            </a:r>
            <a:r>
              <a:rPr lang="en-US" altLang="ko-KR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(</a:t>
            </a:r>
            <a:r>
              <a:rPr lang="ko-KR" altLang="en-US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금</a:t>
            </a:r>
            <a:r>
              <a:rPr lang="en-US" altLang="ko-KR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)</a:t>
            </a:r>
            <a:endParaRPr lang="ko-KR" altLang="en-US" sz="1400" spc="0" dirty="0">
              <a:solidFill>
                <a:schemeClr val="bg1">
                  <a:lumMod val="95000"/>
                </a:schemeClr>
              </a:solidFill>
              <a:effectLst/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9" y="5188776"/>
            <a:ext cx="3107904" cy="646575"/>
          </a:xfrm>
          <a:prstGeom prst="rect">
            <a:avLst/>
          </a:prstGeom>
        </p:spPr>
      </p:pic>
      <p:grpSp>
        <p:nvGrpSpPr>
          <p:cNvPr id="10" name="그룹 9"/>
          <p:cNvGrpSpPr/>
          <p:nvPr userDrawn="1"/>
        </p:nvGrpSpPr>
        <p:grpSpPr>
          <a:xfrm>
            <a:off x="354219" y="16671"/>
            <a:ext cx="3565655" cy="438309"/>
            <a:chOff x="813447" y="7616"/>
            <a:chExt cx="5519340" cy="678466"/>
          </a:xfrm>
        </p:grpSpPr>
        <p:sp>
          <p:nvSpPr>
            <p:cNvPr id="36" name="양쪽 모서리가 둥근 사각형 35"/>
            <p:cNvSpPr/>
            <p:nvPr userDrawn="1"/>
          </p:nvSpPr>
          <p:spPr>
            <a:xfrm rot="10800000">
              <a:off x="813447" y="7616"/>
              <a:ext cx="5519337" cy="649843"/>
            </a:xfrm>
            <a:prstGeom prst="round2SameRect">
              <a:avLst/>
            </a:prstGeom>
            <a:blipFill>
              <a:blip r:embed="rId4"/>
              <a:srcRect/>
              <a:stretch>
                <a:fillRect l="-31679" t="-875664" r="-1"/>
              </a:stretch>
            </a:blip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7" name="그림 36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2050" b="81382" l="76869" r="974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99" t="59633" b="16201"/>
            <a:stretch/>
          </p:blipFill>
          <p:spPr>
            <a:xfrm>
              <a:off x="834314" y="430269"/>
              <a:ext cx="272053" cy="255813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2050" b="81382" l="76869" r="974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99" t="59633" b="16201"/>
            <a:stretch/>
          </p:blipFill>
          <p:spPr>
            <a:xfrm>
              <a:off x="6060734" y="430268"/>
              <a:ext cx="272053" cy="255814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 userDrawn="1"/>
        </p:nvSpPr>
        <p:spPr>
          <a:xfrm>
            <a:off x="354219" y="54456"/>
            <a:ext cx="356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0" dirty="0" smtClean="0">
                <a:solidFill>
                  <a:schemeClr val="bg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동영상 발표자료 제작 </a:t>
            </a:r>
            <a:r>
              <a:rPr lang="en-US" altLang="ko-KR" sz="1600" b="1" spc="0" dirty="0" smtClean="0">
                <a:solidFill>
                  <a:schemeClr val="bg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GUIDE</a:t>
            </a:r>
            <a:endParaRPr lang="ko-KR" altLang="en-US" sz="1600" b="1" spc="0" dirty="0">
              <a:solidFill>
                <a:schemeClr val="bg1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8" name="그룹 27"/>
          <p:cNvGrpSpPr/>
          <p:nvPr userDrawn="1"/>
        </p:nvGrpSpPr>
        <p:grpSpPr>
          <a:xfrm>
            <a:off x="228716" y="1482626"/>
            <a:ext cx="3945988" cy="2689589"/>
            <a:chOff x="518104" y="1248431"/>
            <a:chExt cx="3945988" cy="2689589"/>
          </a:xfrm>
        </p:grpSpPr>
        <p:sp>
          <p:nvSpPr>
            <p:cNvPr id="29" name="TextBox 28"/>
            <p:cNvSpPr txBox="1"/>
            <p:nvPr userDrawn="1"/>
          </p:nvSpPr>
          <p:spPr>
            <a:xfrm>
              <a:off x="518104" y="1248431"/>
              <a:ext cx="203132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600" spc="-300" dirty="0" smtClean="0">
                  <a:solidFill>
                    <a:schemeClr val="bg1"/>
                  </a:solidFill>
                  <a:effectLst/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2020</a:t>
              </a:r>
              <a:endParaRPr lang="ko-KR" altLang="en-US" sz="6600" spc="-300" dirty="0">
                <a:solidFill>
                  <a:schemeClr val="bg1"/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558856" y="2121650"/>
              <a:ext cx="39052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spc="-150" dirty="0" err="1" smtClean="0">
                  <a:gradFill flip="none" rotWithShape="1">
                    <a:gsLst>
                      <a:gs pos="0">
                        <a:schemeClr val="accent3">
                          <a:lumMod val="0"/>
                          <a:lumOff val="100000"/>
                        </a:schemeClr>
                      </a:gs>
                      <a:gs pos="69000">
                        <a:schemeClr val="bg1">
                          <a:lumMod val="65000"/>
                        </a:schemeClr>
                      </a:gs>
                      <a:gs pos="100000">
                        <a:schemeClr val="bg1"/>
                      </a:gs>
                      <a:gs pos="79000">
                        <a:schemeClr val="bg1">
                          <a:lumMod val="85000"/>
                        </a:schemeClr>
                      </a:gs>
                    </a:gsLst>
                    <a:lin ang="16200000" scaled="1"/>
                    <a:tileRect/>
                  </a:gradFill>
                  <a:effectLst/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대한금속∙재료학회</a:t>
              </a:r>
              <a:endParaRPr lang="ko-KR" altLang="en-US" sz="4000" spc="-150" dirty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6900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  <a:gs pos="79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40" name="TextBox 39"/>
            <p:cNvSpPr txBox="1"/>
            <p:nvPr userDrawn="1"/>
          </p:nvSpPr>
          <p:spPr>
            <a:xfrm>
              <a:off x="533218" y="2681139"/>
              <a:ext cx="39027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5400" spc="-150" dirty="0" smtClean="0">
                  <a:gradFill>
                    <a:gsLst>
                      <a:gs pos="53000">
                        <a:srgbClr val="D8A600"/>
                      </a:gs>
                      <a:gs pos="49000">
                        <a:srgbClr val="FDE9BA"/>
                      </a:gs>
                      <a:gs pos="0">
                        <a:srgbClr val="AB7421"/>
                      </a:gs>
                      <a:gs pos="81000">
                        <a:srgbClr val="AB7421"/>
                      </a:gs>
                    </a:gsLst>
                    <a:lin ang="5400000" scaled="1"/>
                  </a:gradFill>
                  <a:effectLst/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춘계학술대회</a:t>
              </a:r>
              <a:endParaRPr lang="ko-KR" altLang="en-US" sz="5400" spc="-150" dirty="0">
                <a:gradFill>
                  <a:gsLst>
                    <a:gs pos="53000">
                      <a:srgbClr val="D8A600"/>
                    </a:gs>
                    <a:gs pos="49000">
                      <a:srgbClr val="FDE9BA"/>
                    </a:gs>
                    <a:gs pos="0">
                      <a:srgbClr val="AB7421"/>
                    </a:gs>
                    <a:gs pos="81000">
                      <a:srgbClr val="AB7421"/>
                    </a:gs>
                  </a:gsLst>
                  <a:lin ang="5400000" scaled="1"/>
                </a:gra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41" name="모서리가 둥근 직사각형 40"/>
            <p:cNvSpPr/>
            <p:nvPr userDrawn="1"/>
          </p:nvSpPr>
          <p:spPr>
            <a:xfrm>
              <a:off x="643608" y="3590598"/>
              <a:ext cx="3679010" cy="325513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bg1">
                    <a:lumMod val="7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 userDrawn="1"/>
          </p:nvSpPr>
          <p:spPr>
            <a:xfrm>
              <a:off x="716233" y="3568688"/>
              <a:ext cx="349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ko-KR" sz="1800" b="1" spc="0" dirty="0" smtClean="0">
                  <a:solidFill>
                    <a:sysClr val="windowText" lastClr="000000"/>
                  </a:solidFill>
                  <a:effectLst/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Virtual Conference</a:t>
              </a:r>
              <a:endParaRPr lang="ko-KR" altLang="en-US" sz="1800" b="1" spc="0" dirty="0">
                <a:solidFill>
                  <a:sysClr val="windowText" lastClr="000000"/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049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F450-4B14-4283-9548-F0401C448687}" type="datetime1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702B-33F3-4B60-BE4E-6F6FCCF82E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86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FE81-F42C-4D86-91C2-833BEFA0D74D}" type="datetime1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702B-33F3-4B60-BE4E-6F6FCCF82E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078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9C21-C983-428B-B3BC-962A6462B1A3}" type="datetime1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702B-33F3-4B60-BE4E-6F6FCCF82E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532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7225D-B9DF-4638-A4F9-C9E1FC647BC9}" type="datetime1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702B-33F3-4B60-BE4E-6F6FCCF82E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547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2E4F-B52E-4146-A9C8-B196E4D54CA2}" type="datetime1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702B-33F3-4B60-BE4E-6F6FCCF82E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47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F57-E408-44B6-AD52-28B537E42060}" type="datetime1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702B-33F3-4B60-BE4E-6F6FCCF82E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91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/>
          <a:stretch/>
        </p:blipFill>
        <p:spPr>
          <a:xfrm>
            <a:off x="-1" y="0"/>
            <a:ext cx="9906001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3106" b="1911"/>
          <a:stretch/>
        </p:blipFill>
        <p:spPr>
          <a:xfrm>
            <a:off x="12357" y="0"/>
            <a:ext cx="6709738" cy="6870357"/>
          </a:xfrm>
          <a:prstGeom prst="rect">
            <a:avLst/>
          </a:prstGeom>
        </p:spPr>
      </p:pic>
      <p:sp>
        <p:nvSpPr>
          <p:cNvPr id="35" name="자유형 34"/>
          <p:cNvSpPr/>
          <p:nvPr userDrawn="1"/>
        </p:nvSpPr>
        <p:spPr>
          <a:xfrm>
            <a:off x="-1" y="0"/>
            <a:ext cx="6722096" cy="6870551"/>
          </a:xfrm>
          <a:custGeom>
            <a:avLst/>
            <a:gdLst>
              <a:gd name="connsiteX0" fmla="*/ 0 w 6722096"/>
              <a:gd name="connsiteY0" fmla="*/ 0 h 6870551"/>
              <a:gd name="connsiteX1" fmla="*/ 4360441 w 6722096"/>
              <a:gd name="connsiteY1" fmla="*/ 0 h 6870551"/>
              <a:gd name="connsiteX2" fmla="*/ 6722096 w 6722096"/>
              <a:gd name="connsiteY2" fmla="*/ 4311928 h 6870551"/>
              <a:gd name="connsiteX3" fmla="*/ 2050543 w 6722096"/>
              <a:gd name="connsiteY3" fmla="*/ 6870551 h 6870551"/>
              <a:gd name="connsiteX4" fmla="*/ 0 w 6722096"/>
              <a:gd name="connsiteY4" fmla="*/ 6870551 h 687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2096" h="6870551">
                <a:moveTo>
                  <a:pt x="0" y="0"/>
                </a:moveTo>
                <a:lnTo>
                  <a:pt x="4360441" y="0"/>
                </a:lnTo>
                <a:lnTo>
                  <a:pt x="6722096" y="4311928"/>
                </a:lnTo>
                <a:lnTo>
                  <a:pt x="2050543" y="6870551"/>
                </a:lnTo>
                <a:lnTo>
                  <a:pt x="0" y="6870551"/>
                </a:lnTo>
                <a:close/>
              </a:path>
            </a:pathLst>
          </a:custGeom>
          <a:solidFill>
            <a:srgbClr val="0A182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1" name="그룹 30"/>
          <p:cNvGrpSpPr/>
          <p:nvPr userDrawn="1"/>
        </p:nvGrpSpPr>
        <p:grpSpPr>
          <a:xfrm>
            <a:off x="228716" y="1482626"/>
            <a:ext cx="3945988" cy="2689589"/>
            <a:chOff x="518104" y="1248431"/>
            <a:chExt cx="3945988" cy="2689589"/>
          </a:xfrm>
        </p:grpSpPr>
        <p:sp>
          <p:nvSpPr>
            <p:cNvPr id="3" name="TextBox 2"/>
            <p:cNvSpPr txBox="1"/>
            <p:nvPr userDrawn="1"/>
          </p:nvSpPr>
          <p:spPr>
            <a:xfrm>
              <a:off x="518104" y="1248431"/>
              <a:ext cx="203132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600" spc="-300" dirty="0" smtClean="0">
                  <a:solidFill>
                    <a:schemeClr val="bg1"/>
                  </a:solidFill>
                  <a:effectLst/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2020</a:t>
              </a:r>
              <a:endParaRPr lang="ko-KR" altLang="en-US" sz="6600" spc="-300" dirty="0">
                <a:solidFill>
                  <a:schemeClr val="bg1"/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58856" y="2121650"/>
              <a:ext cx="39052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spc="-150" dirty="0" err="1" smtClean="0">
                  <a:gradFill flip="none" rotWithShape="1">
                    <a:gsLst>
                      <a:gs pos="0">
                        <a:schemeClr val="accent3">
                          <a:lumMod val="0"/>
                          <a:lumOff val="100000"/>
                        </a:schemeClr>
                      </a:gs>
                      <a:gs pos="69000">
                        <a:schemeClr val="bg1">
                          <a:lumMod val="65000"/>
                        </a:schemeClr>
                      </a:gs>
                      <a:gs pos="100000">
                        <a:schemeClr val="bg1"/>
                      </a:gs>
                      <a:gs pos="79000">
                        <a:schemeClr val="bg1">
                          <a:lumMod val="85000"/>
                        </a:schemeClr>
                      </a:gs>
                    </a:gsLst>
                    <a:lin ang="16200000" scaled="1"/>
                    <a:tileRect/>
                  </a:gradFill>
                  <a:effectLst/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대한금속∙재료학회</a:t>
              </a:r>
              <a:endParaRPr lang="ko-KR" altLang="en-US" sz="4000" spc="-150" dirty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6900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  <a:gs pos="79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33218" y="2681139"/>
              <a:ext cx="39027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5400" spc="-150" dirty="0" smtClean="0">
                  <a:gradFill>
                    <a:gsLst>
                      <a:gs pos="53000">
                        <a:srgbClr val="D8A600"/>
                      </a:gs>
                      <a:gs pos="49000">
                        <a:srgbClr val="FDE9BA"/>
                      </a:gs>
                      <a:gs pos="0">
                        <a:srgbClr val="AB7421"/>
                      </a:gs>
                      <a:gs pos="81000">
                        <a:srgbClr val="AB7421"/>
                      </a:gs>
                    </a:gsLst>
                    <a:lin ang="5400000" scaled="1"/>
                  </a:gradFill>
                  <a:effectLst/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춘계학술대회</a:t>
              </a:r>
              <a:endParaRPr lang="ko-KR" altLang="en-US" sz="5400" spc="-150" dirty="0">
                <a:gradFill>
                  <a:gsLst>
                    <a:gs pos="53000">
                      <a:srgbClr val="D8A600"/>
                    </a:gs>
                    <a:gs pos="49000">
                      <a:srgbClr val="FDE9BA"/>
                    </a:gs>
                    <a:gs pos="0">
                      <a:srgbClr val="AB7421"/>
                    </a:gs>
                    <a:gs pos="81000">
                      <a:srgbClr val="AB7421"/>
                    </a:gs>
                  </a:gsLst>
                  <a:lin ang="5400000" scaled="1"/>
                </a:gra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17" name="모서리가 둥근 직사각형 16"/>
            <p:cNvSpPr/>
            <p:nvPr userDrawn="1"/>
          </p:nvSpPr>
          <p:spPr>
            <a:xfrm>
              <a:off x="643608" y="3590598"/>
              <a:ext cx="3679010" cy="325513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bg1">
                    <a:lumMod val="7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716233" y="3568688"/>
              <a:ext cx="349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ko-KR" sz="1800" spc="0" dirty="0" smtClean="0">
                  <a:solidFill>
                    <a:sysClr val="windowText" lastClr="000000"/>
                  </a:solidFill>
                  <a:effectLst/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E-CONFERENCE</a:t>
              </a:r>
              <a:endParaRPr lang="ko-KR" altLang="en-US" sz="1800" spc="0" dirty="0">
                <a:solidFill>
                  <a:sysClr val="windowText" lastClr="000000"/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</p:grpSp>
      <p:sp>
        <p:nvSpPr>
          <p:cNvPr id="19" name="TextBox 18"/>
          <p:cNvSpPr txBox="1"/>
          <p:nvPr userDrawn="1"/>
        </p:nvSpPr>
        <p:spPr>
          <a:xfrm>
            <a:off x="338968" y="4858375"/>
            <a:ext cx="34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2020. </a:t>
            </a:r>
            <a:r>
              <a:rPr lang="en-US" altLang="ko-KR" sz="18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7. 15</a:t>
            </a:r>
            <a:r>
              <a:rPr lang="en-US" altLang="ko-KR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(</a:t>
            </a:r>
            <a:r>
              <a:rPr lang="ko-KR" altLang="en-US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수</a:t>
            </a:r>
            <a:r>
              <a:rPr lang="en-US" altLang="ko-KR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)~</a:t>
            </a:r>
            <a:r>
              <a:rPr lang="en-US" altLang="ko-KR" sz="18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7.17</a:t>
            </a:r>
            <a:r>
              <a:rPr lang="en-US" altLang="ko-KR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(</a:t>
            </a:r>
            <a:r>
              <a:rPr lang="ko-KR" altLang="en-US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금</a:t>
            </a:r>
            <a:r>
              <a:rPr lang="en-US" altLang="ko-KR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)</a:t>
            </a:r>
            <a:endParaRPr lang="ko-KR" altLang="en-US" sz="1400" spc="0" dirty="0">
              <a:solidFill>
                <a:schemeClr val="bg1">
                  <a:lumMod val="95000"/>
                </a:schemeClr>
              </a:solidFill>
              <a:effectLst/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9" y="5188776"/>
            <a:ext cx="3107904" cy="646575"/>
          </a:xfrm>
          <a:prstGeom prst="rect">
            <a:avLst/>
          </a:prstGeom>
        </p:spPr>
      </p:pic>
      <p:grpSp>
        <p:nvGrpSpPr>
          <p:cNvPr id="10" name="그룹 9"/>
          <p:cNvGrpSpPr/>
          <p:nvPr userDrawn="1"/>
        </p:nvGrpSpPr>
        <p:grpSpPr>
          <a:xfrm>
            <a:off x="354219" y="16671"/>
            <a:ext cx="3565655" cy="438309"/>
            <a:chOff x="813447" y="7616"/>
            <a:chExt cx="5519340" cy="678466"/>
          </a:xfrm>
        </p:grpSpPr>
        <p:sp>
          <p:nvSpPr>
            <p:cNvPr id="36" name="양쪽 모서리가 둥근 사각형 35"/>
            <p:cNvSpPr/>
            <p:nvPr userDrawn="1"/>
          </p:nvSpPr>
          <p:spPr>
            <a:xfrm rot="10800000">
              <a:off x="813447" y="7616"/>
              <a:ext cx="5519337" cy="649843"/>
            </a:xfrm>
            <a:prstGeom prst="round2SameRect">
              <a:avLst/>
            </a:prstGeom>
            <a:blipFill>
              <a:blip r:embed="rId5"/>
              <a:srcRect/>
              <a:stretch>
                <a:fillRect l="-31679" t="-875664" r="-1"/>
              </a:stretch>
            </a:blip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7" name="그림 36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2050" b="81382" l="76869" r="974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99" t="59633" b="16201"/>
            <a:stretch/>
          </p:blipFill>
          <p:spPr>
            <a:xfrm>
              <a:off x="834314" y="430269"/>
              <a:ext cx="272053" cy="255813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2050" b="81382" l="76869" r="974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99" t="59633" b="16201"/>
            <a:stretch/>
          </p:blipFill>
          <p:spPr>
            <a:xfrm>
              <a:off x="6060734" y="430268"/>
              <a:ext cx="272053" cy="255814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 userDrawn="1"/>
        </p:nvSpPr>
        <p:spPr>
          <a:xfrm>
            <a:off x="354219" y="54456"/>
            <a:ext cx="356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pc="0" dirty="0" smtClean="0">
                <a:solidFill>
                  <a:schemeClr val="bg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동영상 발표자료 제작</a:t>
            </a:r>
            <a:r>
              <a:rPr lang="en-US" altLang="ko-KR" sz="1600" spc="0" dirty="0" smtClean="0">
                <a:solidFill>
                  <a:schemeClr val="bg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lang="ko-KR" altLang="en-US" sz="1600" spc="0" dirty="0" smtClean="0">
                <a:solidFill>
                  <a:schemeClr val="bg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업로드 </a:t>
            </a:r>
            <a:r>
              <a:rPr lang="en-US" altLang="ko-KR" sz="1600" spc="0" dirty="0" smtClean="0">
                <a:solidFill>
                  <a:schemeClr val="bg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GUIDE</a:t>
            </a:r>
            <a:endParaRPr lang="ko-KR" altLang="en-US" sz="1600" spc="0" dirty="0">
              <a:solidFill>
                <a:schemeClr val="bg1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078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/>
          <a:srcRect l="18492"/>
          <a:stretch/>
        </p:blipFill>
        <p:spPr>
          <a:xfrm>
            <a:off x="7619" y="-194"/>
            <a:ext cx="9898381" cy="6870551"/>
          </a:xfrm>
          <a:prstGeom prst="rect">
            <a:avLst/>
          </a:prstGeom>
        </p:spPr>
      </p:pic>
      <p:sp>
        <p:nvSpPr>
          <p:cNvPr id="20" name="자유형 19">
            <a:extLst>
              <a:ext uri="{FF2B5EF4-FFF2-40B4-BE49-F238E27FC236}">
                <a16:creationId xmlns:a16="http://schemas.microsoft.com/office/drawing/2014/main" id="{B7BF0BF1-22B5-4DE3-965D-3D62C8FA6090}"/>
              </a:ext>
            </a:extLst>
          </p:cNvPr>
          <p:cNvSpPr/>
          <p:nvPr userDrawn="1"/>
        </p:nvSpPr>
        <p:spPr>
          <a:xfrm rot="19812309">
            <a:off x="-1636904" y="-558610"/>
            <a:ext cx="7205021" cy="7223984"/>
          </a:xfrm>
          <a:custGeom>
            <a:avLst/>
            <a:gdLst>
              <a:gd name="connsiteX0" fmla="*/ 3405666 w 7205021"/>
              <a:gd name="connsiteY0" fmla="*/ 0 h 7223984"/>
              <a:gd name="connsiteX1" fmla="*/ 7205021 w 7205021"/>
              <a:gd name="connsiteY1" fmla="*/ 2175458 h 7223984"/>
              <a:gd name="connsiteX2" fmla="*/ 7205021 w 7205021"/>
              <a:gd name="connsiteY2" fmla="*/ 7223984 h 7223984"/>
              <a:gd name="connsiteX3" fmla="*/ 2228691 w 7205021"/>
              <a:gd name="connsiteY3" fmla="*/ 7223984 h 7223984"/>
              <a:gd name="connsiteX4" fmla="*/ 0 w 7205021"/>
              <a:gd name="connsiteY4" fmla="*/ 5947867 h 722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5021" h="7223984">
                <a:moveTo>
                  <a:pt x="3405666" y="0"/>
                </a:moveTo>
                <a:lnTo>
                  <a:pt x="7205021" y="2175458"/>
                </a:lnTo>
                <a:lnTo>
                  <a:pt x="7205021" y="7223984"/>
                </a:lnTo>
                <a:lnTo>
                  <a:pt x="2228691" y="7223984"/>
                </a:lnTo>
                <a:lnTo>
                  <a:pt x="0" y="5947867"/>
                </a:lnTo>
                <a:close/>
              </a:path>
            </a:pathLst>
          </a:custGeom>
          <a:gradFill flip="none" rotWithShape="1">
            <a:gsLst>
              <a:gs pos="0">
                <a:srgbClr val="D2AA53"/>
              </a:gs>
              <a:gs pos="36000">
                <a:srgbClr val="EEC34F"/>
              </a:gs>
              <a:gs pos="55776">
                <a:srgbClr val="FACD4E"/>
              </a:gs>
              <a:gs pos="100000">
                <a:srgbClr val="A6742F"/>
              </a:gs>
            </a:gsLst>
            <a:lin ang="0" scaled="1"/>
            <a:tileRect/>
          </a:gradFill>
          <a:ln>
            <a:noFill/>
          </a:ln>
          <a:effectLst>
            <a:outerShdw blurRad="596900" sx="102000" sy="102000" algn="ctr" rotWithShape="0">
              <a:prstClr val="black">
                <a:alpha val="8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자유형 20"/>
          <p:cNvSpPr/>
          <p:nvPr userDrawn="1"/>
        </p:nvSpPr>
        <p:spPr>
          <a:xfrm>
            <a:off x="-1" y="0"/>
            <a:ext cx="6722096" cy="6870551"/>
          </a:xfrm>
          <a:custGeom>
            <a:avLst/>
            <a:gdLst>
              <a:gd name="connsiteX0" fmla="*/ 0 w 6722096"/>
              <a:gd name="connsiteY0" fmla="*/ 0 h 6870551"/>
              <a:gd name="connsiteX1" fmla="*/ 4360441 w 6722096"/>
              <a:gd name="connsiteY1" fmla="*/ 0 h 6870551"/>
              <a:gd name="connsiteX2" fmla="*/ 6722096 w 6722096"/>
              <a:gd name="connsiteY2" fmla="*/ 4311928 h 6870551"/>
              <a:gd name="connsiteX3" fmla="*/ 2050543 w 6722096"/>
              <a:gd name="connsiteY3" fmla="*/ 6870551 h 6870551"/>
              <a:gd name="connsiteX4" fmla="*/ 0 w 6722096"/>
              <a:gd name="connsiteY4" fmla="*/ 6870551 h 687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2096" h="6870551">
                <a:moveTo>
                  <a:pt x="0" y="0"/>
                </a:moveTo>
                <a:lnTo>
                  <a:pt x="4360441" y="0"/>
                </a:lnTo>
                <a:lnTo>
                  <a:pt x="6722096" y="4311928"/>
                </a:lnTo>
                <a:lnTo>
                  <a:pt x="2050543" y="6870551"/>
                </a:lnTo>
                <a:lnTo>
                  <a:pt x="0" y="6870551"/>
                </a:lnTo>
                <a:close/>
              </a:path>
            </a:pathLst>
          </a:custGeom>
          <a:gradFill>
            <a:gsLst>
              <a:gs pos="0">
                <a:srgbClr val="2A3A56"/>
              </a:gs>
              <a:gs pos="100000">
                <a:srgbClr val="06070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338968" y="4858375"/>
            <a:ext cx="349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2020. </a:t>
            </a:r>
            <a:r>
              <a:rPr lang="en-US" altLang="ko-KR" sz="18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7. 15</a:t>
            </a:r>
            <a:r>
              <a:rPr lang="en-US" altLang="ko-KR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(</a:t>
            </a:r>
            <a:r>
              <a:rPr lang="ko-KR" altLang="en-US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수</a:t>
            </a:r>
            <a:r>
              <a:rPr lang="en-US" altLang="ko-KR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)~</a:t>
            </a:r>
            <a:r>
              <a:rPr lang="en-US" altLang="ko-KR" sz="18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7.17</a:t>
            </a:r>
            <a:r>
              <a:rPr lang="en-US" altLang="ko-KR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(</a:t>
            </a:r>
            <a:r>
              <a:rPr lang="ko-KR" altLang="en-US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금</a:t>
            </a:r>
            <a:r>
              <a:rPr lang="en-US" altLang="ko-KR" sz="1400" spc="0" dirty="0" smtClean="0">
                <a:solidFill>
                  <a:schemeClr val="bg1">
                    <a:lumMod val="95000"/>
                  </a:schemeClr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)</a:t>
            </a:r>
            <a:endParaRPr lang="ko-KR" altLang="en-US" sz="1400" spc="0" dirty="0">
              <a:solidFill>
                <a:schemeClr val="bg1">
                  <a:lumMod val="95000"/>
                </a:schemeClr>
              </a:solidFill>
              <a:effectLst/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9" y="5188776"/>
            <a:ext cx="3107904" cy="646575"/>
          </a:xfrm>
          <a:prstGeom prst="rect">
            <a:avLst/>
          </a:prstGeom>
        </p:spPr>
      </p:pic>
      <p:grpSp>
        <p:nvGrpSpPr>
          <p:cNvPr id="25" name="그룹 24"/>
          <p:cNvGrpSpPr/>
          <p:nvPr userDrawn="1"/>
        </p:nvGrpSpPr>
        <p:grpSpPr>
          <a:xfrm>
            <a:off x="354219" y="16671"/>
            <a:ext cx="3565655" cy="438309"/>
            <a:chOff x="813447" y="7616"/>
            <a:chExt cx="5519340" cy="678466"/>
          </a:xfrm>
        </p:grpSpPr>
        <p:sp>
          <p:nvSpPr>
            <p:cNvPr id="26" name="양쪽 모서리가 둥근 사각형 25"/>
            <p:cNvSpPr/>
            <p:nvPr userDrawn="1"/>
          </p:nvSpPr>
          <p:spPr>
            <a:xfrm rot="10800000">
              <a:off x="813447" y="7616"/>
              <a:ext cx="5519337" cy="649843"/>
            </a:xfrm>
            <a:prstGeom prst="round2SameRect">
              <a:avLst/>
            </a:prstGeom>
            <a:blipFill>
              <a:blip r:embed="rId4"/>
              <a:srcRect/>
              <a:stretch>
                <a:fillRect l="-31679" t="-875664" r="-1"/>
              </a:stretch>
            </a:blip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7" name="그림 26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2050" b="81382" l="76869" r="974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99" t="59633" b="16201"/>
            <a:stretch/>
          </p:blipFill>
          <p:spPr>
            <a:xfrm>
              <a:off x="834314" y="430269"/>
              <a:ext cx="272053" cy="255813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2050" b="81382" l="76869" r="974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99" t="59633" b="16201"/>
            <a:stretch/>
          </p:blipFill>
          <p:spPr>
            <a:xfrm>
              <a:off x="6060734" y="430268"/>
              <a:ext cx="272053" cy="255814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 userDrawn="1"/>
        </p:nvSpPr>
        <p:spPr>
          <a:xfrm>
            <a:off x="354219" y="54456"/>
            <a:ext cx="356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pc="0" dirty="0" smtClean="0">
                <a:solidFill>
                  <a:schemeClr val="bg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동영상 발표자료 제작</a:t>
            </a:r>
            <a:r>
              <a:rPr lang="en-US" altLang="ko-KR" sz="1600" spc="0" dirty="0" smtClean="0">
                <a:solidFill>
                  <a:schemeClr val="bg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lang="ko-KR" altLang="en-US" sz="1600" spc="0" dirty="0" smtClean="0">
                <a:solidFill>
                  <a:schemeClr val="bg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업로드 </a:t>
            </a:r>
            <a:r>
              <a:rPr lang="en-US" altLang="ko-KR" sz="1600" spc="0" dirty="0" smtClean="0">
                <a:solidFill>
                  <a:schemeClr val="bg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GUIDE</a:t>
            </a:r>
            <a:endParaRPr lang="ko-KR" altLang="en-US" sz="1600" spc="0" dirty="0">
              <a:solidFill>
                <a:schemeClr val="bg1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30" name="그룹 29"/>
          <p:cNvGrpSpPr/>
          <p:nvPr userDrawn="1"/>
        </p:nvGrpSpPr>
        <p:grpSpPr>
          <a:xfrm>
            <a:off x="228716" y="1482626"/>
            <a:ext cx="3945988" cy="2689589"/>
            <a:chOff x="518104" y="1248431"/>
            <a:chExt cx="3945988" cy="2689589"/>
          </a:xfrm>
        </p:grpSpPr>
        <p:sp>
          <p:nvSpPr>
            <p:cNvPr id="32" name="TextBox 31"/>
            <p:cNvSpPr txBox="1"/>
            <p:nvPr userDrawn="1"/>
          </p:nvSpPr>
          <p:spPr>
            <a:xfrm>
              <a:off x="518104" y="1248431"/>
              <a:ext cx="203132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6600" spc="-300" dirty="0" smtClean="0">
                  <a:solidFill>
                    <a:schemeClr val="bg1"/>
                  </a:solidFill>
                  <a:effectLst/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2020</a:t>
              </a:r>
              <a:endParaRPr lang="ko-KR" altLang="en-US" sz="6600" spc="-300" dirty="0">
                <a:solidFill>
                  <a:schemeClr val="bg1"/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558856" y="2121650"/>
              <a:ext cx="39052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spc="-150" dirty="0" err="1" smtClean="0">
                  <a:gradFill flip="none" rotWithShape="1">
                    <a:gsLst>
                      <a:gs pos="0">
                        <a:schemeClr val="accent3">
                          <a:lumMod val="0"/>
                          <a:lumOff val="100000"/>
                        </a:schemeClr>
                      </a:gs>
                      <a:gs pos="69000">
                        <a:schemeClr val="bg1">
                          <a:lumMod val="65000"/>
                        </a:schemeClr>
                      </a:gs>
                      <a:gs pos="100000">
                        <a:schemeClr val="bg1"/>
                      </a:gs>
                      <a:gs pos="79000">
                        <a:schemeClr val="bg1">
                          <a:lumMod val="85000"/>
                        </a:schemeClr>
                      </a:gs>
                    </a:gsLst>
                    <a:lin ang="16200000" scaled="1"/>
                    <a:tileRect/>
                  </a:gradFill>
                  <a:effectLst/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대한금속∙재료학회</a:t>
              </a:r>
              <a:endParaRPr lang="ko-KR" altLang="en-US" sz="4000" spc="-150" dirty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6900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  <a:gs pos="79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533218" y="2681139"/>
              <a:ext cx="39027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5400" spc="-150" dirty="0" smtClean="0">
                  <a:gradFill>
                    <a:gsLst>
                      <a:gs pos="53000">
                        <a:srgbClr val="D8A600"/>
                      </a:gs>
                      <a:gs pos="49000">
                        <a:srgbClr val="FDE9BA"/>
                      </a:gs>
                      <a:gs pos="0">
                        <a:srgbClr val="AB7421"/>
                      </a:gs>
                      <a:gs pos="81000">
                        <a:srgbClr val="AB7421"/>
                      </a:gs>
                    </a:gsLst>
                    <a:lin ang="5400000" scaled="1"/>
                  </a:gradFill>
                  <a:effectLst/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춘계학술대회</a:t>
              </a:r>
              <a:endParaRPr lang="ko-KR" altLang="en-US" sz="5400" spc="-150" dirty="0">
                <a:gradFill>
                  <a:gsLst>
                    <a:gs pos="53000">
                      <a:srgbClr val="D8A600"/>
                    </a:gs>
                    <a:gs pos="49000">
                      <a:srgbClr val="FDE9BA"/>
                    </a:gs>
                    <a:gs pos="0">
                      <a:srgbClr val="AB7421"/>
                    </a:gs>
                    <a:gs pos="81000">
                      <a:srgbClr val="AB7421"/>
                    </a:gs>
                  </a:gsLst>
                  <a:lin ang="5400000" scaled="1"/>
                </a:gra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40" name="모서리가 둥근 직사각형 39"/>
            <p:cNvSpPr/>
            <p:nvPr userDrawn="1"/>
          </p:nvSpPr>
          <p:spPr>
            <a:xfrm>
              <a:off x="643608" y="3590598"/>
              <a:ext cx="3679010" cy="325513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bg1">
                    <a:lumMod val="75000"/>
                  </a:schemeClr>
                </a:gs>
                <a:gs pos="83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/>
            <p:cNvSpPr txBox="1"/>
            <p:nvPr userDrawn="1"/>
          </p:nvSpPr>
          <p:spPr>
            <a:xfrm>
              <a:off x="716233" y="3568688"/>
              <a:ext cx="349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ko-KR" sz="1800" spc="0" dirty="0" smtClean="0">
                  <a:solidFill>
                    <a:sysClr val="windowText" lastClr="000000"/>
                  </a:solidFill>
                  <a:effectLst/>
                  <a:latin typeface="나눔스퀘어 Light" panose="020B0600000101010101" pitchFamily="50" charset="-127"/>
                  <a:ea typeface="나눔스퀘어 Light" panose="020B0600000101010101" pitchFamily="50" charset="-127"/>
                </a:rPr>
                <a:t>E-CONFERENCE</a:t>
              </a:r>
              <a:endParaRPr lang="ko-KR" altLang="en-US" sz="1800" spc="0" dirty="0">
                <a:solidFill>
                  <a:sysClr val="windowText" lastClr="000000"/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17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3"/>
          <a:stretch/>
        </p:blipFill>
        <p:spPr>
          <a:xfrm>
            <a:off x="0" y="-1"/>
            <a:ext cx="9906000" cy="6863939"/>
          </a:xfrm>
          <a:prstGeom prst="rect">
            <a:avLst/>
          </a:prstGeom>
        </p:spPr>
      </p:pic>
      <p:sp>
        <p:nvSpPr>
          <p:cNvPr id="16" name="양쪽 모서리가 둥근 사각형 15"/>
          <p:cNvSpPr/>
          <p:nvPr userDrawn="1"/>
        </p:nvSpPr>
        <p:spPr>
          <a:xfrm rot="10800000">
            <a:off x="153823" y="7615"/>
            <a:ext cx="6178963" cy="649843"/>
          </a:xfrm>
          <a:prstGeom prst="round2SameRect">
            <a:avLst/>
          </a:prstGeom>
          <a:blipFill>
            <a:blip r:embed="rId4"/>
            <a:srcRect/>
            <a:stretch>
              <a:fillRect l="-31679" t="-875664" r="-1"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050" b="81382" l="76869" r="974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9" t="59633" b="16201"/>
          <a:stretch/>
        </p:blipFill>
        <p:spPr>
          <a:xfrm>
            <a:off x="153822" y="430268"/>
            <a:ext cx="268975" cy="25581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050" b="81382" l="76869" r="974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99" t="59633" b="16201"/>
          <a:stretch/>
        </p:blipFill>
        <p:spPr>
          <a:xfrm>
            <a:off x="6060734" y="430268"/>
            <a:ext cx="272053" cy="25581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64" b="41016"/>
          <a:stretch/>
        </p:blipFill>
        <p:spPr>
          <a:xfrm>
            <a:off x="8443247" y="150595"/>
            <a:ext cx="1320784" cy="208329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82" b="61020"/>
          <a:stretch/>
        </p:blipFill>
        <p:spPr>
          <a:xfrm>
            <a:off x="7409203" y="372509"/>
            <a:ext cx="1395332" cy="27084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858" b="16304"/>
          <a:stretch/>
        </p:blipFill>
        <p:spPr>
          <a:xfrm>
            <a:off x="8443247" y="358924"/>
            <a:ext cx="1320784" cy="269840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 userDrawn="1"/>
        </p:nvSpPr>
        <p:spPr>
          <a:xfrm>
            <a:off x="153822" y="781578"/>
            <a:ext cx="9610209" cy="5754028"/>
          </a:xfrm>
          <a:prstGeom prst="roundRect">
            <a:avLst>
              <a:gd name="adj" fmla="val 1552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슬라이드 번호 개체 틀 3"/>
          <p:cNvSpPr txBox="1">
            <a:spLocks/>
          </p:cNvSpPr>
          <p:nvPr userDrawn="1"/>
        </p:nvSpPr>
        <p:spPr>
          <a:xfrm>
            <a:off x="5753417" y="6575220"/>
            <a:ext cx="41525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000" b="1" dirty="0" err="1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Times New Roman" panose="02020603050405020304" pitchFamily="18" charset="0"/>
              </a:rPr>
              <a:t>대한금속</a:t>
            </a:r>
            <a:r>
              <a:rPr lang="en-US" altLang="ko-KR" sz="1000" b="1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Times New Roman" panose="02020603050405020304" pitchFamily="18" charset="0"/>
              </a:rPr>
              <a:t>·</a:t>
            </a:r>
            <a:r>
              <a:rPr lang="ko-KR" altLang="en-US" sz="1000" b="1" dirty="0" err="1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Times New Roman" panose="02020603050405020304" pitchFamily="18" charset="0"/>
              </a:rPr>
              <a:t>재료학회</a:t>
            </a:r>
            <a:r>
              <a:rPr lang="ko-KR" altLang="en-US" sz="1000" b="1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Times New Roman" panose="02020603050405020304" pitchFamily="18" charset="0"/>
              </a:rPr>
              <a:t> 춘계학술대회</a:t>
            </a:r>
            <a:r>
              <a:rPr lang="en-US" altLang="ko-KR" sz="1000" b="1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Times New Roman" panose="02020603050405020304" pitchFamily="18" charset="0"/>
              </a:rPr>
              <a:t>_</a:t>
            </a:r>
            <a:r>
              <a:rPr lang="ko-KR" altLang="en-US" sz="1000" b="1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Times New Roman" panose="02020603050405020304" pitchFamily="18" charset="0"/>
              </a:rPr>
              <a:t>동영상 발표자료 제작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Times New Roman" panose="02020603050405020304" pitchFamily="18" charset="0"/>
              </a:rPr>
              <a:t>Guide </a:t>
            </a:r>
            <a:fld id="{9A7A702B-33F3-4B60-BE4E-6F6FCCF82E61}" type="slidenum">
              <a:rPr lang="ko-KR" altLang="en-US" sz="1200" b="1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Times New Roman" panose="02020603050405020304" pitchFamily="18" charset="0"/>
              </a:rPr>
              <a:pPr/>
              <a:t>‹#›</a:t>
            </a:fld>
            <a:endParaRPr lang="ko-KR" altLang="en-US" sz="1050" b="1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chemeClr val="tx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3"/>
          <a:stretch/>
        </p:blipFill>
        <p:spPr>
          <a:xfrm>
            <a:off x="6379461" y="53340"/>
            <a:ext cx="113385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3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72"/>
          <a:stretch/>
        </p:blipFill>
        <p:spPr>
          <a:xfrm>
            <a:off x="-1" y="-116"/>
            <a:ext cx="9906001" cy="6858116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>
            <a:off x="1298960" y="979092"/>
            <a:ext cx="7357930" cy="5006638"/>
          </a:xfrm>
          <a:prstGeom prst="rect">
            <a:avLst/>
          </a:prstGeom>
          <a:solidFill>
            <a:srgbClr val="2A3A56">
              <a:alpha val="85000"/>
            </a:srgbClr>
          </a:solidFill>
          <a:ln>
            <a:noFill/>
          </a:ln>
          <a:effectLst>
            <a:outerShdw blurRad="241300" sx="104000" sy="10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93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72"/>
          <a:stretch/>
        </p:blipFill>
        <p:spPr>
          <a:xfrm>
            <a:off x="-1" y="-116"/>
            <a:ext cx="9906001" cy="685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9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7683-4325-43E5-BC6D-80D22D23FF24}" type="datetime1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702B-33F3-4B60-BE4E-6F6FCCF82E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26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A4A1-A198-45B1-8F74-42762B5663BB}" type="datetime1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702B-33F3-4B60-BE4E-6F6FCCF82E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00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E780-4FB8-4A5A-AC65-667EFAF3695A}" type="datetime1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702B-33F3-4B60-BE4E-6F6FCCF82E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60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7E7C8-3254-41EE-8245-FDDFDB792258}" type="datetime1">
              <a:rPr lang="ko-KR" altLang="en-US" smtClean="0"/>
              <a:t>2020-06-19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8518" y="4032252"/>
            <a:ext cx="6504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 dirty="0" smtClean="0"/>
              <a:t>대한기계학회 동역학 및 제어</a:t>
            </a:r>
            <a:r>
              <a:rPr lang="en-US" altLang="ko-KR" dirty="0" smtClean="0"/>
              <a:t>IT</a:t>
            </a:r>
            <a:r>
              <a:rPr lang="ko-KR" altLang="en-US" dirty="0" smtClean="0"/>
              <a:t>융합 부문 </a:t>
            </a:r>
            <a:r>
              <a:rPr lang="en-US" altLang="ko-KR" dirty="0" smtClean="0"/>
              <a:t>E-conference / Guide </a:t>
            </a:r>
            <a:fld id="{9A7A702B-33F3-4B60-BE4E-6F6FCCF82E6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슬라이드 번호 개체 틀 3"/>
          <p:cNvSpPr txBox="1">
            <a:spLocks/>
          </p:cNvSpPr>
          <p:nvPr userDrawn="1"/>
        </p:nvSpPr>
        <p:spPr>
          <a:xfrm>
            <a:off x="5606220" y="6492875"/>
            <a:ext cx="41525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000" b="1" dirty="0" err="1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Times New Roman" panose="02020603050405020304" pitchFamily="18" charset="0"/>
              </a:rPr>
              <a:t>대한금속</a:t>
            </a:r>
            <a:r>
              <a:rPr lang="en-US" altLang="ko-KR" sz="1000" b="1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Times New Roman" panose="02020603050405020304" pitchFamily="18" charset="0"/>
              </a:rPr>
              <a:t>·</a:t>
            </a:r>
            <a:r>
              <a:rPr lang="ko-KR" altLang="en-US" sz="1000" b="1" dirty="0" err="1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Times New Roman" panose="02020603050405020304" pitchFamily="18" charset="0"/>
              </a:rPr>
              <a:t>재료학회</a:t>
            </a:r>
            <a:r>
              <a:rPr lang="ko-KR" altLang="en-US" sz="1000" b="1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Times New Roman" panose="02020603050405020304" pitchFamily="18" charset="0"/>
              </a:rPr>
              <a:t> 춘계학술대회</a:t>
            </a:r>
            <a:r>
              <a:rPr lang="en-US" altLang="ko-KR" sz="1000" b="1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Times New Roman" panose="02020603050405020304" pitchFamily="18" charset="0"/>
              </a:rPr>
              <a:t>_</a:t>
            </a:r>
            <a:r>
              <a:rPr lang="ko-KR" altLang="en-US" sz="1000" b="1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Times New Roman" panose="02020603050405020304" pitchFamily="18" charset="0"/>
              </a:rPr>
              <a:t>동영상 발표자료 제작</a:t>
            </a:r>
            <a:r>
              <a:rPr lang="en-US" altLang="ko-KR" sz="1000" b="1" dirty="0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Times New Roman" panose="02020603050405020304" pitchFamily="18" charset="0"/>
              </a:rPr>
              <a:t>Guide </a:t>
            </a:r>
            <a:fld id="{9A7A702B-33F3-4B60-BE4E-6F6FCCF82E61}" type="slidenum">
              <a:rPr lang="ko-KR" altLang="en-US" sz="1200" b="1" smtClean="0">
                <a:ln>
                  <a:solidFill>
                    <a:sysClr val="windowText" lastClr="000000">
                      <a:alpha val="0"/>
                    </a:sysClr>
                  </a:solidFill>
                </a:ln>
                <a:solidFill>
                  <a:schemeClr val="tx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Times New Roman" panose="02020603050405020304" pitchFamily="18" charset="0"/>
              </a:rPr>
              <a:pPr/>
              <a:t>‹#›</a:t>
            </a:fld>
            <a:endParaRPr lang="ko-KR" altLang="en-US" sz="1100" b="1" dirty="0">
              <a:ln>
                <a:solidFill>
                  <a:sysClr val="windowText" lastClr="000000">
                    <a:alpha val="0"/>
                  </a:sysClr>
                </a:solidFill>
              </a:ln>
              <a:solidFill>
                <a:schemeClr val="tx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2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  <p:sldLayoutId id="2147483672" r:id="rId4"/>
    <p:sldLayoutId id="2147483662" r:id="rId5"/>
    <p:sldLayoutId id="2147483673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6.wdp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0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雷锋PPT网www.lfppt.com">
            <a:extLst>
              <a:ext uri="{FF2B5EF4-FFF2-40B4-BE49-F238E27FC236}">
                <a16:creationId xmlns:a16="http://schemas.microsoft.com/office/drawing/2014/main" id="{CAA618BC-EEEF-4CBF-A35B-1B151368768B}"/>
              </a:ext>
            </a:extLst>
          </p:cNvPr>
          <p:cNvGrpSpPr/>
          <p:nvPr/>
        </p:nvGrpSpPr>
        <p:grpSpPr>
          <a:xfrm>
            <a:off x="2465799" y="1226357"/>
            <a:ext cx="4960496" cy="4465268"/>
            <a:chOff x="1181100" y="1464389"/>
            <a:chExt cx="9829800" cy="4254500"/>
          </a:xfrm>
        </p:grpSpPr>
        <p:sp>
          <p:nvSpPr>
            <p:cNvPr id="26" name="矩形 5">
              <a:extLst>
                <a:ext uri="{FF2B5EF4-FFF2-40B4-BE49-F238E27FC236}">
                  <a16:creationId xmlns:a16="http://schemas.microsoft.com/office/drawing/2014/main" id="{B7BF0BF1-22B5-4DE3-965D-3D62C8FA6090}"/>
                </a:ext>
              </a:extLst>
            </p:cNvPr>
            <p:cNvSpPr/>
            <p:nvPr/>
          </p:nvSpPr>
          <p:spPr>
            <a:xfrm>
              <a:off x="1181100" y="1464389"/>
              <a:ext cx="9829800" cy="4254500"/>
            </a:xfrm>
            <a:prstGeom prst="rect">
              <a:avLst/>
            </a:prstGeom>
            <a:gradFill flip="none" rotWithShape="1">
              <a:gsLst>
                <a:gs pos="0">
                  <a:srgbClr val="D2AA53"/>
                </a:gs>
                <a:gs pos="36000">
                  <a:srgbClr val="EEC34F"/>
                </a:gs>
                <a:gs pos="55776">
                  <a:srgbClr val="FACD4E"/>
                </a:gs>
                <a:gs pos="100000">
                  <a:srgbClr val="A6742F"/>
                </a:gs>
              </a:gsLst>
              <a:lin ang="0" scaled="1"/>
              <a:tileRect/>
            </a:gradFill>
            <a:ln>
              <a:noFill/>
            </a:ln>
            <a:effectLst>
              <a:outerShdw blurRad="596900" sx="102000" sy="102000" algn="ctr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6">
              <a:extLst>
                <a:ext uri="{FF2B5EF4-FFF2-40B4-BE49-F238E27FC236}">
                  <a16:creationId xmlns:a16="http://schemas.microsoft.com/office/drawing/2014/main" id="{DF84E876-32EB-438C-9CEB-2DE89C75BF7F}"/>
                </a:ext>
              </a:extLst>
            </p:cNvPr>
            <p:cNvSpPr/>
            <p:nvPr/>
          </p:nvSpPr>
          <p:spPr>
            <a:xfrm>
              <a:off x="1377278" y="1541573"/>
              <a:ext cx="9437444" cy="4094319"/>
            </a:xfrm>
            <a:prstGeom prst="rect">
              <a:avLst/>
            </a:prstGeom>
            <a:solidFill>
              <a:srgbClr val="242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9" name="그림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92" y="4892928"/>
            <a:ext cx="2499310" cy="519960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3163218" y="4304726"/>
            <a:ext cx="3565657" cy="493446"/>
            <a:chOff x="813443" y="-545148"/>
            <a:chExt cx="5519344" cy="763813"/>
          </a:xfrm>
        </p:grpSpPr>
        <p:sp>
          <p:nvSpPr>
            <p:cNvPr id="41" name="양쪽 모서리가 둥근 사각형 40"/>
            <p:cNvSpPr/>
            <p:nvPr userDrawn="1"/>
          </p:nvSpPr>
          <p:spPr>
            <a:xfrm rot="10800000">
              <a:off x="813443" y="-545148"/>
              <a:ext cx="5519337" cy="763813"/>
            </a:xfrm>
            <a:prstGeom prst="round2SameRect">
              <a:avLst>
                <a:gd name="adj1" fmla="val 16667"/>
                <a:gd name="adj2" fmla="val 24199"/>
              </a:avLst>
            </a:prstGeom>
            <a:blipFill>
              <a:blip r:embed="rId3"/>
              <a:srcRect/>
              <a:stretch>
                <a:fillRect l="-31679" t="-875664" r="-1"/>
              </a:stretch>
            </a:blip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2" name="그림 4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2050" b="81382" l="76869" r="974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99" t="59633" b="16201"/>
            <a:stretch/>
          </p:blipFill>
          <p:spPr>
            <a:xfrm>
              <a:off x="834314" y="-45702"/>
              <a:ext cx="272053" cy="255813"/>
            </a:xfrm>
            <a:prstGeom prst="rect">
              <a:avLst/>
            </a:prstGeom>
          </p:spPr>
        </p:pic>
        <p:pic>
          <p:nvPicPr>
            <p:cNvPr id="43" name="그림 4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2050" b="81382" l="76869" r="974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99" t="59633" b="16201"/>
            <a:stretch/>
          </p:blipFill>
          <p:spPr>
            <a:xfrm>
              <a:off x="6060734" y="-45702"/>
              <a:ext cx="272053" cy="255813"/>
            </a:xfrm>
            <a:prstGeom prst="rect">
              <a:avLst/>
            </a:prstGeom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2050" b="81382" l="76869" r="974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99" t="59633" b="16201"/>
            <a:stretch/>
          </p:blipFill>
          <p:spPr>
            <a:xfrm>
              <a:off x="834314" y="-456115"/>
              <a:ext cx="272053" cy="255813"/>
            </a:xfrm>
            <a:prstGeom prst="rect">
              <a:avLst/>
            </a:prstGeom>
          </p:spPr>
        </p:pic>
        <p:pic>
          <p:nvPicPr>
            <p:cNvPr id="47" name="그림 4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2050" b="81382" l="76869" r="974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99" t="59633" b="16201"/>
            <a:stretch/>
          </p:blipFill>
          <p:spPr>
            <a:xfrm>
              <a:off x="6060734" y="-456115"/>
              <a:ext cx="272053" cy="255813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3163220" y="4392805"/>
            <a:ext cx="356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감사합니다</a:t>
            </a:r>
            <a:r>
              <a:rPr lang="en-US" altLang="ko-KR" sz="16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sz="1600" spc="0" dirty="0">
              <a:solidFill>
                <a:schemeClr val="bg1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63220" y="3886988"/>
            <a:ext cx="356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pc="0" dirty="0" smtClean="0">
                <a:solidFill>
                  <a:schemeClr val="bg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동영상 발표자료 제작</a:t>
            </a:r>
            <a:r>
              <a:rPr lang="en-US" altLang="ko-KR" sz="1600" spc="0" dirty="0" smtClean="0">
                <a:solidFill>
                  <a:schemeClr val="bg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lang="ko-KR" altLang="en-US" sz="1600" spc="0" dirty="0" smtClean="0">
                <a:solidFill>
                  <a:schemeClr val="bg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업로드 </a:t>
            </a:r>
            <a:r>
              <a:rPr lang="en-US" altLang="ko-KR" sz="1600" spc="0" dirty="0" smtClean="0">
                <a:solidFill>
                  <a:schemeClr val="bg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GUIDE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293896" y="1544402"/>
            <a:ext cx="124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spc="-300" dirty="0" smtClean="0">
                <a:solidFill>
                  <a:schemeClr val="bg1"/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2020</a:t>
            </a:r>
            <a:endParaRPr lang="ko-KR" altLang="en-US" sz="4000" spc="-300" dirty="0">
              <a:solidFill>
                <a:schemeClr val="bg1"/>
              </a:solidFill>
              <a:effectLst/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652521" y="2102524"/>
            <a:ext cx="255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2400" spc="-150" dirty="0" err="1" smtClean="0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6900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  <a:gs pos="79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대한금속∙재료학회</a:t>
            </a:r>
            <a:endParaRPr lang="ko-KR" altLang="en-US" sz="2400" spc="-150" dirty="0"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6900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  <a:gs pos="7900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effectLst/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621167" y="2476669"/>
            <a:ext cx="258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3600" spc="-150" dirty="0" smtClean="0">
                <a:gradFill>
                  <a:gsLst>
                    <a:gs pos="53000">
                      <a:srgbClr val="D8A600"/>
                    </a:gs>
                    <a:gs pos="49000">
                      <a:srgbClr val="FDE9BA"/>
                    </a:gs>
                    <a:gs pos="0">
                      <a:srgbClr val="AB7421"/>
                    </a:gs>
                    <a:gs pos="81000">
                      <a:srgbClr val="AB7421"/>
                    </a:gs>
                  </a:gsLst>
                  <a:lin ang="5400000" scaled="1"/>
                </a:gra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춘계학술대회</a:t>
            </a:r>
            <a:endParaRPr lang="ko-KR" altLang="en-US" sz="3600" spc="-150" dirty="0">
              <a:gradFill>
                <a:gsLst>
                  <a:gs pos="53000">
                    <a:srgbClr val="D8A600"/>
                  </a:gs>
                  <a:gs pos="49000">
                    <a:srgbClr val="FDE9BA"/>
                  </a:gs>
                  <a:gs pos="0">
                    <a:srgbClr val="AB7421"/>
                  </a:gs>
                  <a:gs pos="81000">
                    <a:srgbClr val="AB7421"/>
                  </a:gs>
                </a:gsLst>
                <a:lin ang="5400000" scaled="1"/>
              </a:gradFill>
              <a:effectLst/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 userDrawn="1"/>
        </p:nvSpPr>
        <p:spPr>
          <a:xfrm>
            <a:off x="3725564" y="3145172"/>
            <a:ext cx="2391032" cy="24058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bg1">
                  <a:lumMod val="7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692971" y="3135618"/>
            <a:ext cx="2435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100" b="1" spc="0" dirty="0" smtClean="0">
                <a:solidFill>
                  <a:sysClr val="windowText" lastClr="000000"/>
                </a:solidFill>
                <a:effectLst/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Virtual Conference</a:t>
            </a:r>
            <a:endParaRPr lang="ko-KR" altLang="en-US" sz="1100" b="1" spc="0" dirty="0">
              <a:solidFill>
                <a:sysClr val="windowText" lastClr="000000"/>
              </a:solidFill>
              <a:effectLst/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9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8960" y="2675699"/>
            <a:ext cx="7349383" cy="16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dirty="0" err="1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대한금속</a:t>
            </a:r>
            <a:r>
              <a:rPr lang="en-US" altLang="ko-KR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·</a:t>
            </a:r>
            <a:r>
              <a:rPr lang="ko-KR" altLang="en-US" dirty="0" err="1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재료학회</a:t>
            </a:r>
            <a:r>
              <a:rPr lang="ko-KR" altLang="en-US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2020</a:t>
            </a:r>
            <a:r>
              <a:rPr lang="ko-KR" altLang="en-US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년도 </a:t>
            </a:r>
            <a:r>
              <a:rPr lang="ko-KR" altLang="en-US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춘계학술대회가</a:t>
            </a:r>
            <a:endParaRPr lang="en-US" altLang="ko-KR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ko-KR" altLang="ko-KR" sz="1400" dirty="0" err="1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감염병</a:t>
            </a:r>
            <a:r>
              <a:rPr lang="ko-KR" altLang="ko-KR" sz="1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ko-KR" sz="1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확산방지를 </a:t>
            </a:r>
            <a:r>
              <a:rPr lang="ko-KR" altLang="ko-KR" sz="1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위해</a:t>
            </a:r>
            <a:r>
              <a:rPr lang="en-US" altLang="ko-KR" sz="1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600" dirty="0" smtClean="0">
                <a:solidFill>
                  <a:srgbClr val="D8A6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온라인 학술대회</a:t>
            </a:r>
            <a:r>
              <a:rPr lang="en-US" altLang="ko-KR" sz="1600" dirty="0" smtClean="0">
                <a:solidFill>
                  <a:srgbClr val="D8A6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(Virtual Conference)</a:t>
            </a:r>
            <a:r>
              <a:rPr lang="ko-KR" altLang="en-US" sz="16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로 개최</a:t>
            </a:r>
            <a:r>
              <a:rPr lang="ko-KR" altLang="en-US" sz="1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됩니다</a:t>
            </a:r>
            <a:r>
              <a:rPr lang="en-US" altLang="ko-KR" sz="1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30000"/>
              </a:lnSpc>
            </a:pPr>
            <a:endParaRPr lang="en-US" altLang="ko-KR" sz="1400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학술대회의</a:t>
            </a:r>
            <a:r>
              <a:rPr lang="ko-KR" altLang="ko-KR" sz="1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ko-KR" sz="1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성공개최를 </a:t>
            </a:r>
            <a:r>
              <a:rPr lang="ko-KR" altLang="ko-KR" sz="1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위해 연구결과의 제출 및 발표에 </a:t>
            </a:r>
            <a:r>
              <a:rPr lang="ko-KR" altLang="en-US" sz="1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미리 </a:t>
            </a:r>
            <a:r>
              <a:rPr lang="ko-KR" altLang="ko-KR" sz="1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감사드리며</a:t>
            </a:r>
            <a:r>
              <a:rPr lang="en-US" altLang="ko-KR" sz="1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ko-KR" sz="1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원활한 </a:t>
            </a:r>
            <a:r>
              <a:rPr lang="ko-KR" altLang="en-US" sz="1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준비</a:t>
            </a:r>
            <a:r>
              <a:rPr lang="ko-KR" altLang="ko-KR" sz="1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를</a:t>
            </a:r>
            <a:endParaRPr lang="en-US" altLang="ko-KR" sz="1400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ko-KR" altLang="ko-KR" sz="1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위</a:t>
            </a:r>
            <a:r>
              <a:rPr lang="ko-KR" altLang="en-US" sz="1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해 </a:t>
            </a:r>
            <a:r>
              <a:rPr lang="ko-KR" altLang="en-US" sz="1400" dirty="0" smtClean="0">
                <a:solidFill>
                  <a:srgbClr val="D8A6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간단한 동영상 발표자료 제작방법</a:t>
            </a:r>
            <a:r>
              <a:rPr lang="ko-KR" altLang="en-US" sz="1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을 안내드리오니 적극적인 </a:t>
            </a:r>
            <a:r>
              <a:rPr lang="ko-KR" altLang="en-US" sz="1400" dirty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참여를 </a:t>
            </a:r>
            <a:r>
              <a:rPr lang="ko-KR" altLang="en-US" sz="1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부탁드립니다</a:t>
            </a:r>
            <a:r>
              <a:rPr lang="en-US" altLang="ko-KR" sz="14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.</a:t>
            </a:r>
            <a:endParaRPr lang="ko-KR" altLang="en-US" sz="1400" dirty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98961" y="4782107"/>
            <a:ext cx="7349383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altLang="ko-KR" sz="100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문 의 처</a:t>
            </a:r>
            <a:endParaRPr lang="en-US" altLang="ko-KR" sz="1600" dirty="0" smtClean="0">
              <a:solidFill>
                <a:schemeClr val="bg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4604947" y="4472503"/>
            <a:ext cx="689807" cy="45719"/>
            <a:chOff x="4299947" y="2176930"/>
            <a:chExt cx="1851471" cy="45720"/>
          </a:xfrm>
        </p:grpSpPr>
        <p:sp>
          <p:nvSpPr>
            <p:cNvPr id="13" name="직사각형 12"/>
            <p:cNvSpPr/>
            <p:nvPr/>
          </p:nvSpPr>
          <p:spPr>
            <a:xfrm>
              <a:off x="4299947" y="2176930"/>
              <a:ext cx="544105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953630" y="2176930"/>
              <a:ext cx="544105" cy="457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607313" y="2176930"/>
              <a:ext cx="544105" cy="457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25" y="1070209"/>
            <a:ext cx="1926053" cy="1466189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3259617" y="5136050"/>
            <a:ext cx="338046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200" dirty="0" smtClean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- </a:t>
            </a:r>
            <a:r>
              <a:rPr lang="ko-KR" altLang="en-US" sz="14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이메일 </a:t>
            </a:r>
            <a:r>
              <a:rPr lang="en-US" altLang="ko-KR" sz="14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: </a:t>
            </a:r>
            <a:r>
              <a:rPr lang="en-US" altLang="ko-KR" sz="1400" u="sng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  <a:cs typeface="굴림" panose="020B0600000101010101" pitchFamily="50" charset="-127"/>
              </a:rPr>
              <a:t>kim.econf@themiceter.com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- </a:t>
            </a:r>
            <a:r>
              <a:rPr lang="ko-KR" altLang="en-US" sz="14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전    화 </a:t>
            </a:r>
            <a:r>
              <a:rPr lang="en-US" altLang="ko-KR" sz="1400" dirty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: </a:t>
            </a:r>
            <a:r>
              <a:rPr lang="en-US" altLang="ko-KR" sz="14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070-7776-0771 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박일향</a:t>
            </a:r>
            <a:r>
              <a:rPr lang="ko-KR" altLang="en-US" sz="14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 대리</a:t>
            </a:r>
            <a:r>
              <a:rPr lang="en-US" altLang="ko-KR" sz="1400" dirty="0" smtClean="0"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)</a:t>
            </a:r>
          </a:p>
          <a:p>
            <a:endParaRPr lang="en-US" altLang="ko-KR" sz="200" dirty="0"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3418C0C3-BBEC-43A7-B1F2-2A269BD28BDD}"/>
              </a:ext>
            </a:extLst>
          </p:cNvPr>
          <p:cNvSpPr/>
          <p:nvPr/>
        </p:nvSpPr>
        <p:spPr>
          <a:xfrm>
            <a:off x="706952" y="1653062"/>
            <a:ext cx="8377227" cy="1927626"/>
          </a:xfrm>
          <a:prstGeom prst="rect">
            <a:avLst/>
          </a:prstGeom>
          <a:solidFill>
            <a:srgbClr val="E6E6E6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algn="ctr"/>
            <a:endParaRPr lang="ko-KR" altLang="en-US" spc="-150">
              <a:solidFill>
                <a:schemeClr val="tx1">
                  <a:lumMod val="85000"/>
                  <a:lumOff val="1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82F043-A10B-4754-813E-D29041525BDC}"/>
              </a:ext>
            </a:extLst>
          </p:cNvPr>
          <p:cNvSpPr txBox="1"/>
          <p:nvPr/>
        </p:nvSpPr>
        <p:spPr>
          <a:xfrm>
            <a:off x="153824" y="101309"/>
            <a:ext cx="6178610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600" dirty="0" err="1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발표영상</a:t>
            </a:r>
            <a:r>
              <a:rPr lang="ko-KR" altLang="en-US" sz="2600" dirty="0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 제작</a:t>
            </a:r>
            <a:r>
              <a:rPr lang="en-US" altLang="ko-KR" sz="2600" dirty="0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/</a:t>
            </a:r>
            <a:r>
              <a:rPr lang="ko-KR" altLang="en-US" sz="2600" dirty="0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제출 기본 사항</a:t>
            </a:r>
            <a:endParaRPr lang="en-US" altLang="ko-KR" sz="2600" dirty="0"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atin typeface="나눔스퀘어 ExtraBold" panose="020B0600000101010101" pitchFamily="50" charset="-127"/>
              <a:ea typeface="나눔스퀘어 ExtraBold" panose="020B0600000101010101" pitchFamily="50" charset="-127"/>
              <a:sym typeface="AuctionGothic Bold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203176" y="1160357"/>
            <a:ext cx="6650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발표자료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(PPT)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를 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PPT</a:t>
            </a:r>
            <a:r>
              <a:rPr lang="ko-KR" altLang="en-US" sz="16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슬라이드쇼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또는 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zoom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을 이용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하여 음성과 함께 녹화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D27ED-286D-4A27-A1D1-0324E90FF464}"/>
              </a:ext>
            </a:extLst>
          </p:cNvPr>
          <p:cNvSpPr txBox="1"/>
          <p:nvPr/>
        </p:nvSpPr>
        <p:spPr>
          <a:xfrm>
            <a:off x="1203176" y="1755541"/>
            <a:ext cx="78810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발표자료 녹화를 위해 </a:t>
            </a:r>
            <a:r>
              <a:rPr lang="ko-KR" altLang="en-US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마이크 또는 </a:t>
            </a:r>
            <a:r>
              <a:rPr lang="ko-KR" altLang="en-US" sz="14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웹캠</a:t>
            </a:r>
            <a:r>
              <a:rPr lang="ko-KR" altLang="en-US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기능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이 내장되어 있는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PC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사용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必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)</a:t>
            </a: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※ </a:t>
            </a: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노트북 </a:t>
            </a:r>
            <a:r>
              <a:rPr lang="ko-KR" altLang="en-U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사용권장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발표자료 동영상의 재생 시간은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강연</a:t>
            </a:r>
            <a:r>
              <a:rPr lang="en-US" altLang="ko-K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20</a:t>
            </a:r>
            <a:r>
              <a:rPr lang="ko-KR" altLang="en-US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분</a:t>
            </a:r>
            <a:r>
              <a:rPr lang="en-US" altLang="ko-K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, </a:t>
            </a:r>
            <a:r>
              <a:rPr lang="ko-KR" altLang="en-US" sz="14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구두발표</a:t>
            </a:r>
            <a:r>
              <a:rPr lang="ko-KR" altLang="en-US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12</a:t>
            </a:r>
            <a:r>
              <a:rPr lang="ko-KR" altLang="en-US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분</a:t>
            </a:r>
            <a:r>
              <a:rPr lang="en-US" altLang="ko-KR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그리고 포스터발표는 </a:t>
            </a:r>
            <a:r>
              <a:rPr lang="en-US" altLang="ko-KR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3</a:t>
            </a:r>
            <a:r>
              <a:rPr lang="ko-KR" altLang="en-US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분을 초과하지 않는 분량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으로 제작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엄수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발표자료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(PPT)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파일의 표지에는 </a:t>
            </a:r>
            <a:r>
              <a:rPr lang="ko-KR" altLang="en-US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Arial" panose="020B0604020202020204" pitchFamily="34" charset="0"/>
              </a:rPr>
              <a:t>발표자의 사진을 반드시 포함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시키며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,</a:t>
            </a:r>
          </a:p>
          <a:p>
            <a:pPr lvl="0"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이 외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발표자의 성명과 소속 그리고 발표 주제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(Presentation title)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를 명확하게 나타내야 함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69B4EF21-131D-44B0-8996-9D0523B3AA5C}"/>
              </a:ext>
            </a:extLst>
          </p:cNvPr>
          <p:cNvGrpSpPr/>
          <p:nvPr/>
        </p:nvGrpSpPr>
        <p:grpSpPr>
          <a:xfrm>
            <a:off x="706952" y="1002687"/>
            <a:ext cx="496224" cy="496224"/>
            <a:chOff x="180975" y="438150"/>
            <a:chExt cx="468000" cy="468000"/>
          </a:xfrm>
        </p:grpSpPr>
        <p:sp>
          <p:nvSpPr>
            <p:cNvPr id="13" name="사각형: 둥근 모서리 62">
              <a:extLst>
                <a:ext uri="{FF2B5EF4-FFF2-40B4-BE49-F238E27FC236}">
                  <a16:creationId xmlns:a16="http://schemas.microsoft.com/office/drawing/2014/main" id="{7C6A9251-98CD-4B67-AAA8-D3B9950E1514}"/>
                </a:ext>
              </a:extLst>
            </p:cNvPr>
            <p:cNvSpPr/>
            <p:nvPr/>
          </p:nvSpPr>
          <p:spPr>
            <a:xfrm>
              <a:off x="180975" y="438150"/>
              <a:ext cx="468000" cy="468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" name="자유형: 도형 63">
              <a:extLst>
                <a:ext uri="{FF2B5EF4-FFF2-40B4-BE49-F238E27FC236}">
                  <a16:creationId xmlns:a16="http://schemas.microsoft.com/office/drawing/2014/main" id="{B3E92960-09E0-42ED-B0D7-B86B0D2878B1}"/>
                </a:ext>
              </a:extLst>
            </p:cNvPr>
            <p:cNvSpPr/>
            <p:nvPr/>
          </p:nvSpPr>
          <p:spPr>
            <a:xfrm>
              <a:off x="180975" y="438150"/>
              <a:ext cx="468000" cy="420699"/>
            </a:xfrm>
            <a:custGeom>
              <a:avLst/>
              <a:gdLst>
                <a:gd name="connsiteX0" fmla="*/ 78002 w 468000"/>
                <a:gd name="connsiteY0" fmla="*/ 0 h 420699"/>
                <a:gd name="connsiteX1" fmla="*/ 389998 w 468000"/>
                <a:gd name="connsiteY1" fmla="*/ 0 h 420699"/>
                <a:gd name="connsiteX2" fmla="*/ 468000 w 468000"/>
                <a:gd name="connsiteY2" fmla="*/ 78002 h 420699"/>
                <a:gd name="connsiteX3" fmla="*/ 468000 w 468000"/>
                <a:gd name="connsiteY3" fmla="*/ 94878 h 420699"/>
                <a:gd name="connsiteX4" fmla="*/ 421393 w 468000"/>
                <a:gd name="connsiteY4" fmla="*/ 176656 h 420699"/>
                <a:gd name="connsiteX5" fmla="*/ 44737 w 468000"/>
                <a:gd name="connsiteY5" fmla="*/ 417014 h 420699"/>
                <a:gd name="connsiteX6" fmla="*/ 6358 w 468000"/>
                <a:gd name="connsiteY6" fmla="*/ 420699 h 420699"/>
                <a:gd name="connsiteX7" fmla="*/ 6130 w 468000"/>
                <a:gd name="connsiteY7" fmla="*/ 420360 h 420699"/>
                <a:gd name="connsiteX8" fmla="*/ 0 w 468000"/>
                <a:gd name="connsiteY8" fmla="*/ 389998 h 420699"/>
                <a:gd name="connsiteX9" fmla="*/ 0 w 468000"/>
                <a:gd name="connsiteY9" fmla="*/ 78002 h 420699"/>
                <a:gd name="connsiteX10" fmla="*/ 78002 w 468000"/>
                <a:gd name="connsiteY10" fmla="*/ 0 h 42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8000" h="420699">
                  <a:moveTo>
                    <a:pt x="78002" y="0"/>
                  </a:moveTo>
                  <a:lnTo>
                    <a:pt x="389998" y="0"/>
                  </a:lnTo>
                  <a:cubicBezTo>
                    <a:pt x="433077" y="0"/>
                    <a:pt x="468000" y="34923"/>
                    <a:pt x="468000" y="78002"/>
                  </a:cubicBezTo>
                  <a:lnTo>
                    <a:pt x="468000" y="94878"/>
                  </a:lnTo>
                  <a:lnTo>
                    <a:pt x="421393" y="176656"/>
                  </a:lnTo>
                  <a:cubicBezTo>
                    <a:pt x="335122" y="298272"/>
                    <a:pt x="200991" y="386563"/>
                    <a:pt x="44737" y="417014"/>
                  </a:cubicBezTo>
                  <a:lnTo>
                    <a:pt x="6358" y="420699"/>
                  </a:lnTo>
                  <a:lnTo>
                    <a:pt x="6130" y="420360"/>
                  </a:lnTo>
                  <a:cubicBezTo>
                    <a:pt x="2183" y="411028"/>
                    <a:pt x="0" y="400768"/>
                    <a:pt x="0" y="389998"/>
                  </a:cubicBezTo>
                  <a:lnTo>
                    <a:pt x="0" y="78002"/>
                  </a:lnTo>
                  <a:cubicBezTo>
                    <a:pt x="0" y="34923"/>
                    <a:pt x="34923" y="0"/>
                    <a:pt x="780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7" r="89701">
                        <a14:foregroundMark x1="51827" y1="85030" x2="51827" y2="85030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6" y="1065707"/>
            <a:ext cx="667218" cy="370184"/>
          </a:xfrm>
          <a:prstGeom prst="rect">
            <a:avLst/>
          </a:prstGeom>
        </p:spPr>
      </p:pic>
      <p:sp>
        <p:nvSpPr>
          <p:cNvPr id="16" name="도넛 15"/>
          <p:cNvSpPr/>
          <p:nvPr/>
        </p:nvSpPr>
        <p:spPr>
          <a:xfrm>
            <a:off x="1029015" y="1909613"/>
            <a:ext cx="167658" cy="167658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도넛 19"/>
          <p:cNvSpPr/>
          <p:nvPr/>
        </p:nvSpPr>
        <p:spPr>
          <a:xfrm>
            <a:off x="1029015" y="2215837"/>
            <a:ext cx="167658" cy="167658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도넛 20"/>
          <p:cNvSpPr/>
          <p:nvPr/>
        </p:nvSpPr>
        <p:spPr>
          <a:xfrm>
            <a:off x="1029015" y="2865493"/>
            <a:ext cx="167658" cy="167658"/>
          </a:xfrm>
          <a:prstGeom prst="don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418C0C3-BBEC-43A7-B1F2-2A269BD28BDD}"/>
              </a:ext>
            </a:extLst>
          </p:cNvPr>
          <p:cNvSpPr/>
          <p:nvPr/>
        </p:nvSpPr>
        <p:spPr>
          <a:xfrm>
            <a:off x="706952" y="4844126"/>
            <a:ext cx="8377227" cy="1512224"/>
          </a:xfrm>
          <a:prstGeom prst="rect">
            <a:avLst/>
          </a:prstGeom>
          <a:solidFill>
            <a:srgbClr val="E6E6E6"/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algn="ctr"/>
            <a:endParaRPr lang="ko-KR" altLang="en-US" spc="-150">
              <a:solidFill>
                <a:schemeClr val="tx1">
                  <a:lumMod val="85000"/>
                  <a:lumOff val="1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203176" y="4176986"/>
            <a:ext cx="7934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녹화한 파일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(.mp4)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은 파일명을 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발표자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소속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)_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논문제목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으로 변경하여</a:t>
            </a:r>
          </a:p>
          <a:p>
            <a:r>
              <a:rPr lang="ko-KR" altLang="en-US" sz="16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학회 춘계학술대회 </a:t>
            </a:r>
            <a:r>
              <a:rPr lang="ko-KR" altLang="en-US" sz="16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페이지에에</a:t>
            </a:r>
            <a:r>
              <a:rPr lang="ko-KR" altLang="en-US" sz="16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로그인한 후 직접 업로드</a:t>
            </a:r>
            <a:r>
              <a:rPr lang="en-US" altLang="ko-KR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16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제출</a:t>
            </a:r>
            <a:r>
              <a:rPr lang="en-US" altLang="ko-KR" sz="16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  <a:r>
              <a:rPr lang="en-US" altLang="ko-KR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※ </a:t>
            </a:r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발표자료 업로드는 </a:t>
            </a:r>
            <a:r>
              <a:rPr lang="en-US" altLang="ko-KR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6</a:t>
            </a:r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월 </a:t>
            </a:r>
            <a:r>
              <a:rPr lang="en-US" altLang="ko-KR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23</a:t>
            </a:r>
            <a:r>
              <a:rPr lang="ko-KR" altLang="en-US" sz="12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일 이후부터 가능</a:t>
            </a:r>
            <a:endParaRPr lang="en-US" altLang="ko-KR" sz="12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2D27ED-286D-4A27-A1D1-0324E90FF464}"/>
              </a:ext>
            </a:extLst>
          </p:cNvPr>
          <p:cNvSpPr txBox="1"/>
          <p:nvPr/>
        </p:nvSpPr>
        <p:spPr>
          <a:xfrm>
            <a:off x="1203176" y="5002079"/>
            <a:ext cx="78810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발표동영상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제출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마감기한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: 2020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년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7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월 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1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일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수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)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24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시까지</a:t>
            </a:r>
            <a:endParaRPr lang="ko-KR" altLang="en-US" sz="14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발표동영상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제출 파일명 예시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: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홍길동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한국대학교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)_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금속및재료에관한최신연구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.mp4</a:t>
            </a: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발표동영상의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파일크기는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 반드시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300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MB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미만으로 제작 및 업로드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(300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MB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이상 시 업로드 불가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69B4EF21-131D-44B0-8996-9D0523B3AA5C}"/>
              </a:ext>
            </a:extLst>
          </p:cNvPr>
          <p:cNvGrpSpPr/>
          <p:nvPr/>
        </p:nvGrpSpPr>
        <p:grpSpPr>
          <a:xfrm>
            <a:off x="706952" y="4193751"/>
            <a:ext cx="496224" cy="496224"/>
            <a:chOff x="180975" y="438150"/>
            <a:chExt cx="468000" cy="468000"/>
          </a:xfrm>
        </p:grpSpPr>
        <p:sp>
          <p:nvSpPr>
            <p:cNvPr id="26" name="사각형: 둥근 모서리 62">
              <a:extLst>
                <a:ext uri="{FF2B5EF4-FFF2-40B4-BE49-F238E27FC236}">
                  <a16:creationId xmlns:a16="http://schemas.microsoft.com/office/drawing/2014/main" id="{7C6A9251-98CD-4B67-AAA8-D3B9950E1514}"/>
                </a:ext>
              </a:extLst>
            </p:cNvPr>
            <p:cNvSpPr/>
            <p:nvPr/>
          </p:nvSpPr>
          <p:spPr>
            <a:xfrm>
              <a:off x="180975" y="438150"/>
              <a:ext cx="468000" cy="4680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7" name="자유형: 도형 63">
              <a:extLst>
                <a:ext uri="{FF2B5EF4-FFF2-40B4-BE49-F238E27FC236}">
                  <a16:creationId xmlns:a16="http://schemas.microsoft.com/office/drawing/2014/main" id="{B3E92960-09E0-42ED-B0D7-B86B0D2878B1}"/>
                </a:ext>
              </a:extLst>
            </p:cNvPr>
            <p:cNvSpPr/>
            <p:nvPr/>
          </p:nvSpPr>
          <p:spPr>
            <a:xfrm>
              <a:off x="180975" y="438150"/>
              <a:ext cx="468000" cy="420699"/>
            </a:xfrm>
            <a:custGeom>
              <a:avLst/>
              <a:gdLst>
                <a:gd name="connsiteX0" fmla="*/ 78002 w 468000"/>
                <a:gd name="connsiteY0" fmla="*/ 0 h 420699"/>
                <a:gd name="connsiteX1" fmla="*/ 389998 w 468000"/>
                <a:gd name="connsiteY1" fmla="*/ 0 h 420699"/>
                <a:gd name="connsiteX2" fmla="*/ 468000 w 468000"/>
                <a:gd name="connsiteY2" fmla="*/ 78002 h 420699"/>
                <a:gd name="connsiteX3" fmla="*/ 468000 w 468000"/>
                <a:gd name="connsiteY3" fmla="*/ 94878 h 420699"/>
                <a:gd name="connsiteX4" fmla="*/ 421393 w 468000"/>
                <a:gd name="connsiteY4" fmla="*/ 176656 h 420699"/>
                <a:gd name="connsiteX5" fmla="*/ 44737 w 468000"/>
                <a:gd name="connsiteY5" fmla="*/ 417014 h 420699"/>
                <a:gd name="connsiteX6" fmla="*/ 6358 w 468000"/>
                <a:gd name="connsiteY6" fmla="*/ 420699 h 420699"/>
                <a:gd name="connsiteX7" fmla="*/ 6130 w 468000"/>
                <a:gd name="connsiteY7" fmla="*/ 420360 h 420699"/>
                <a:gd name="connsiteX8" fmla="*/ 0 w 468000"/>
                <a:gd name="connsiteY8" fmla="*/ 389998 h 420699"/>
                <a:gd name="connsiteX9" fmla="*/ 0 w 468000"/>
                <a:gd name="connsiteY9" fmla="*/ 78002 h 420699"/>
                <a:gd name="connsiteX10" fmla="*/ 78002 w 468000"/>
                <a:gd name="connsiteY10" fmla="*/ 0 h 42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8000" h="420699">
                  <a:moveTo>
                    <a:pt x="78002" y="0"/>
                  </a:moveTo>
                  <a:lnTo>
                    <a:pt x="389998" y="0"/>
                  </a:lnTo>
                  <a:cubicBezTo>
                    <a:pt x="433077" y="0"/>
                    <a:pt x="468000" y="34923"/>
                    <a:pt x="468000" y="78002"/>
                  </a:cubicBezTo>
                  <a:lnTo>
                    <a:pt x="468000" y="94878"/>
                  </a:lnTo>
                  <a:lnTo>
                    <a:pt x="421393" y="176656"/>
                  </a:lnTo>
                  <a:cubicBezTo>
                    <a:pt x="335122" y="298272"/>
                    <a:pt x="200991" y="386563"/>
                    <a:pt x="44737" y="417014"/>
                  </a:cubicBezTo>
                  <a:lnTo>
                    <a:pt x="6358" y="420699"/>
                  </a:lnTo>
                  <a:lnTo>
                    <a:pt x="6130" y="420360"/>
                  </a:lnTo>
                  <a:cubicBezTo>
                    <a:pt x="2183" y="411028"/>
                    <a:pt x="0" y="400768"/>
                    <a:pt x="0" y="389998"/>
                  </a:cubicBezTo>
                  <a:lnTo>
                    <a:pt x="0" y="78002"/>
                  </a:lnTo>
                  <a:cubicBezTo>
                    <a:pt x="0" y="34923"/>
                    <a:pt x="34923" y="0"/>
                    <a:pt x="7800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67" r="89701">
                        <a14:foregroundMark x1="51827" y1="85030" x2="51827" y2="85030"/>
                      </a14:backgroundRemoval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6" y="4256771"/>
            <a:ext cx="667218" cy="370184"/>
          </a:xfrm>
          <a:prstGeom prst="rect">
            <a:avLst/>
          </a:prstGeom>
        </p:spPr>
      </p:pic>
      <p:sp>
        <p:nvSpPr>
          <p:cNvPr id="29" name="도넛 28"/>
          <p:cNvSpPr/>
          <p:nvPr/>
        </p:nvSpPr>
        <p:spPr>
          <a:xfrm>
            <a:off x="1029015" y="5156151"/>
            <a:ext cx="167658" cy="167658"/>
          </a:xfrm>
          <a:prstGeom prst="don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도넛 29"/>
          <p:cNvSpPr/>
          <p:nvPr/>
        </p:nvSpPr>
        <p:spPr>
          <a:xfrm>
            <a:off x="1029015" y="5462375"/>
            <a:ext cx="167658" cy="167658"/>
          </a:xfrm>
          <a:prstGeom prst="don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도넛 30"/>
          <p:cNvSpPr/>
          <p:nvPr/>
        </p:nvSpPr>
        <p:spPr>
          <a:xfrm>
            <a:off x="1029015" y="5762656"/>
            <a:ext cx="167658" cy="167658"/>
          </a:xfrm>
          <a:prstGeom prst="don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543300" y="3553336"/>
            <a:ext cx="5715000" cy="321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※ </a:t>
            </a:r>
            <a:r>
              <a:rPr lang="ko-KR" altLang="en-US" sz="11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가이드에서 제시한 방법인 슬라이드쇼와 </a:t>
            </a:r>
            <a:r>
              <a:rPr lang="en-US" altLang="ko-KR" sz="11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zoom</a:t>
            </a:r>
            <a:r>
              <a:rPr lang="ko-KR" altLang="en-US" sz="11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사용 방법 외 다른 방법</a:t>
            </a:r>
            <a:r>
              <a:rPr lang="en-US" altLang="ko-KR" sz="11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(</a:t>
            </a:r>
            <a:r>
              <a:rPr lang="ko-KR" altLang="en-US" sz="11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녹화 등</a:t>
            </a:r>
            <a:r>
              <a:rPr lang="en-US" altLang="ko-KR" sz="11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)</a:t>
            </a:r>
            <a:r>
              <a:rPr lang="ko-KR" altLang="en-US" sz="11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rial" panose="020B0604020202020204" pitchFamily="34" charset="0"/>
              </a:rPr>
              <a:t>으로 제작 가능</a:t>
            </a:r>
            <a:endParaRPr lang="en-US" altLang="ko-KR" sz="11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5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22947" y="1090590"/>
            <a:ext cx="8836350" cy="474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t="16333" r="31579" b="16000"/>
          <a:stretch/>
        </p:blipFill>
        <p:spPr>
          <a:xfrm>
            <a:off x="624046" y="1018874"/>
            <a:ext cx="664586" cy="645509"/>
          </a:xfrm>
          <a:prstGeom prst="rect">
            <a:avLst/>
          </a:prstGeom>
        </p:spPr>
      </p:pic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1379826" y="1068687"/>
            <a:ext cx="6533732" cy="54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  <a:scene3d>
              <a:camera prst="orthographicFront"/>
              <a:lightRig rig="threePt" dir="t"/>
            </a:scene3d>
            <a:sp3d>
              <a:bevelT w="1270" h="2540"/>
            </a:sp3d>
          </a:bodyPr>
          <a:lstStyle/>
          <a:p>
            <a:pPr defTabSz="294684">
              <a:spcBef>
                <a:spcPct val="50000"/>
              </a:spcBef>
            </a:pPr>
            <a:r>
              <a:rPr lang="en-US" altLang="ko-KR" sz="2000" dirty="0" smtClean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PPT</a:t>
            </a:r>
            <a:r>
              <a:rPr lang="ko-KR" altLang="en-US" sz="2000" dirty="0" smtClean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슬라이드쇼를 활용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한 발표자료 </a:t>
            </a:r>
            <a:r>
              <a:rPr lang="ko-KR" altLang="en-US" sz="20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녹화방법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(1/3)</a:t>
            </a:r>
            <a:endParaRPr lang="en-US" altLang="ko-KR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74282" y="1799586"/>
            <a:ext cx="8726091" cy="1518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946377F-D286-4DC6-AA8C-6E45FB65E3FF}"/>
              </a:ext>
            </a:extLst>
          </p:cNvPr>
          <p:cNvGrpSpPr/>
          <p:nvPr/>
        </p:nvGrpSpPr>
        <p:grpSpPr>
          <a:xfrm>
            <a:off x="663395" y="1787796"/>
            <a:ext cx="8736978" cy="1530539"/>
            <a:chOff x="2006600" y="1384300"/>
            <a:chExt cx="6781800" cy="3172621"/>
          </a:xfrm>
        </p:grpSpPr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34E39EF2-2C72-401A-AA90-F09FA49EA36D}"/>
                </a:ext>
              </a:extLst>
            </p:cNvPr>
            <p:cNvCxnSpPr/>
            <p:nvPr/>
          </p:nvCxnSpPr>
          <p:spPr>
            <a:xfrm>
              <a:off x="2006600" y="1384300"/>
              <a:ext cx="67818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9D499140-1786-43DB-8C3B-38A20F4C0963}"/>
                </a:ext>
              </a:extLst>
            </p:cNvPr>
            <p:cNvCxnSpPr/>
            <p:nvPr/>
          </p:nvCxnSpPr>
          <p:spPr>
            <a:xfrm>
              <a:off x="2006600" y="4556921"/>
              <a:ext cx="67818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직사각형 29"/>
          <p:cNvSpPr/>
          <p:nvPr/>
        </p:nvSpPr>
        <p:spPr>
          <a:xfrm>
            <a:off x="743687" y="1795154"/>
            <a:ext cx="6596262" cy="426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defTabSz="1330325" eaLnBrk="0" fontAlgn="base" hangingPunct="0">
              <a:lnSpc>
                <a:spcPct val="150000"/>
              </a:lnSpc>
              <a:spcBef>
                <a:spcPct val="0"/>
              </a:spcBef>
              <a:buSzPct val="100000"/>
              <a:buBlip>
                <a:blip r:embed="rId3"/>
              </a:buBlip>
              <a:defRPr/>
            </a:pP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1.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녹화하고자 하는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PPT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을 열고 상단의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[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슬라이드 쇼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]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클릭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(①</a:t>
            </a: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)</a:t>
            </a:r>
            <a:endParaRPr kumimoji="1" lang="en-US" altLang="ko-KR" sz="1600" i="0" u="none" strike="noStrike" kern="0" cap="none" normalizeH="0" baseline="0" noProof="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srgbClr val="C00000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43687" y="2129387"/>
            <a:ext cx="6596262" cy="426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defTabSz="1330325" eaLnBrk="0" fontAlgn="base" hangingPunct="0">
              <a:lnSpc>
                <a:spcPct val="150000"/>
              </a:lnSpc>
              <a:spcBef>
                <a:spcPct val="0"/>
              </a:spcBef>
              <a:buSzPct val="100000"/>
              <a:buBlip>
                <a:blip r:embed="rId3"/>
              </a:buBlip>
              <a:defRPr/>
            </a:pP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2.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[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슬라이드 쇼 녹화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]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에서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[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처음부터 녹음 시작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]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클릭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(②)</a:t>
            </a:r>
            <a:endParaRPr kumimoji="1" lang="en-US" altLang="ko-KR" sz="1600" i="0" u="none" strike="noStrike" kern="0" cap="none" normalizeH="0" baseline="0" noProof="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srgbClr val="C00000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43687" y="2487339"/>
            <a:ext cx="8656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defTabSz="1330325" eaLnBrk="0" fontAlgn="base" hangingPunct="0">
              <a:lnSpc>
                <a:spcPct val="150000"/>
              </a:lnSpc>
              <a:spcBef>
                <a:spcPct val="0"/>
              </a:spcBef>
              <a:buSzPct val="100000"/>
              <a:buBlip>
                <a:blip r:embed="rId3"/>
              </a:buBlip>
              <a:defRPr/>
            </a:pP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3.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슬라이드 및 애니메이션 시간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설명 및 레이저 포인터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(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마이크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)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항목 모두 체크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(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必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)</a:t>
            </a:r>
          </a:p>
          <a:p>
            <a:pPr lvl="0" defTabSz="1330325" eaLnBrk="0" fontAlgn="base" hangingPunct="0">
              <a:lnSpc>
                <a:spcPct val="150000"/>
              </a:lnSpc>
              <a:spcBef>
                <a:spcPct val="0"/>
              </a:spcBef>
              <a:buSzPct val="100000"/>
              <a:defRPr/>
            </a:pP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       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&gt;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녹화 시작 클릭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(③)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1116285" y="3456985"/>
            <a:ext cx="7831197" cy="2835051"/>
            <a:chOff x="808601" y="3286193"/>
            <a:chExt cx="8282500" cy="2998432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4"/>
            <a:srcRect l="4898" t="9606" r="8314" b="11084"/>
            <a:stretch/>
          </p:blipFill>
          <p:spPr>
            <a:xfrm>
              <a:off x="3366909" y="4956601"/>
              <a:ext cx="3140183" cy="1326954"/>
            </a:xfrm>
            <a:prstGeom prst="rect">
              <a:avLst/>
            </a:prstGeom>
          </p:spPr>
        </p:pic>
        <p:grpSp>
          <p:nvGrpSpPr>
            <p:cNvPr id="35" name="그룹 34"/>
            <p:cNvGrpSpPr/>
            <p:nvPr/>
          </p:nvGrpSpPr>
          <p:grpSpPr>
            <a:xfrm>
              <a:off x="808601" y="3286193"/>
              <a:ext cx="8282500" cy="1528679"/>
              <a:chOff x="983529" y="3266928"/>
              <a:chExt cx="7971907" cy="1471353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 rotWithShape="1">
              <a:blip r:embed="rId5"/>
              <a:srcRect l="666" t="819" r="439" b="19638"/>
              <a:stretch/>
            </p:blipFill>
            <p:spPr>
              <a:xfrm>
                <a:off x="983529" y="3266928"/>
                <a:ext cx="7971907" cy="147135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37" name="직사각형 36"/>
              <p:cNvSpPr/>
              <p:nvPr/>
            </p:nvSpPr>
            <p:spPr>
              <a:xfrm>
                <a:off x="3445901" y="3519071"/>
                <a:ext cx="624741" cy="189643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4233671" y="4162310"/>
                <a:ext cx="1647091" cy="176943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pic>
            <p:nvPicPr>
              <p:cNvPr id="39" name="Picture 2" descr="687 커서 HD 사진 무료 다운로드 - kr.lovepik.co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31039">
                <a:off x="3947655" y="3523919"/>
                <a:ext cx="369589" cy="369589"/>
              </a:xfrm>
              <a:prstGeom prst="rect">
                <a:avLst/>
              </a:prstGeom>
              <a:noFill/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" descr="687 커서 HD 사진 무료 다운로드 - kr.lovepik.co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831039">
                <a:off x="5701043" y="4152343"/>
                <a:ext cx="369589" cy="369589"/>
              </a:xfrm>
              <a:prstGeom prst="rect">
                <a:avLst/>
              </a:prstGeom>
              <a:noFill/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3322291" y="3266928"/>
                <a:ext cx="338554" cy="279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1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①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357194" y="4089962"/>
                <a:ext cx="338554" cy="279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12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②</a:t>
                </a:r>
              </a:p>
            </p:txBody>
          </p:sp>
        </p:grpSp>
        <p:sp>
          <p:nvSpPr>
            <p:cNvPr id="43" name="직사각형 42"/>
            <p:cNvSpPr/>
            <p:nvPr/>
          </p:nvSpPr>
          <p:spPr>
            <a:xfrm>
              <a:off x="4437972" y="5889284"/>
              <a:ext cx="914695" cy="21054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pic>
          <p:nvPicPr>
            <p:cNvPr id="44" name="Picture 2" descr="687 커서 HD 사진 무료 다운로드 - kr.lovepik.co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1039">
              <a:off x="5093350" y="5915036"/>
              <a:ext cx="369589" cy="369589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직사각형 44"/>
            <p:cNvSpPr/>
            <p:nvPr/>
          </p:nvSpPr>
          <p:spPr>
            <a:xfrm>
              <a:off x="3459689" y="5467041"/>
              <a:ext cx="213385" cy="403193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45452" y="5391562"/>
              <a:ext cx="338554" cy="279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③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382F043-A10B-4754-813E-D29041525BDC}"/>
              </a:ext>
            </a:extLst>
          </p:cNvPr>
          <p:cNvSpPr txBox="1"/>
          <p:nvPr/>
        </p:nvSpPr>
        <p:spPr>
          <a:xfrm>
            <a:off x="153824" y="101309"/>
            <a:ext cx="6178610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600" dirty="0" err="1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발표영상</a:t>
            </a:r>
            <a:r>
              <a:rPr lang="ko-KR" altLang="en-US" sz="2600" dirty="0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 </a:t>
            </a:r>
            <a:r>
              <a:rPr lang="ko-KR" altLang="en-US" sz="2600" dirty="0" smtClean="0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제작 방법</a:t>
            </a:r>
            <a:endParaRPr lang="en-US" altLang="ko-KR" sz="2600" dirty="0"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atin typeface="나눔스퀘어 ExtraBold" panose="020B0600000101010101" pitchFamily="50" charset="-127"/>
              <a:ea typeface="나눔스퀘어 ExtraBold" panose="020B0600000101010101" pitchFamily="50" charset="-127"/>
              <a:sym typeface="AuctionGoth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0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22947" y="1090590"/>
            <a:ext cx="8836350" cy="474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t="16333" r="31579" b="16000"/>
          <a:stretch/>
        </p:blipFill>
        <p:spPr>
          <a:xfrm>
            <a:off x="624046" y="1018874"/>
            <a:ext cx="664586" cy="645509"/>
          </a:xfrm>
          <a:prstGeom prst="rect">
            <a:avLst/>
          </a:prstGeom>
        </p:spPr>
      </p:pic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1379826" y="1068687"/>
            <a:ext cx="6533732" cy="54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  <a:scene3d>
              <a:camera prst="orthographicFront"/>
              <a:lightRig rig="threePt" dir="t"/>
            </a:scene3d>
            <a:sp3d>
              <a:bevelT w="1270" h="2540"/>
            </a:sp3d>
          </a:bodyPr>
          <a:lstStyle/>
          <a:p>
            <a:pPr defTabSz="294684">
              <a:spcBef>
                <a:spcPct val="50000"/>
              </a:spcBef>
            </a:pPr>
            <a:r>
              <a:rPr lang="en-US" altLang="ko-KR" sz="2000" dirty="0" smtClean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PPT</a:t>
            </a:r>
            <a:r>
              <a:rPr lang="ko-KR" altLang="en-US" sz="2000" dirty="0" smtClean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슬라이드쇼를 활용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한 발표자료 </a:t>
            </a:r>
            <a:r>
              <a:rPr lang="ko-KR" altLang="en-US" sz="20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녹화방법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(2/3)</a:t>
            </a:r>
            <a:endParaRPr lang="en-US" altLang="ko-KR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74282" y="1799586"/>
            <a:ext cx="8726091" cy="1518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946377F-D286-4DC6-AA8C-6E45FB65E3FF}"/>
              </a:ext>
            </a:extLst>
          </p:cNvPr>
          <p:cNvGrpSpPr/>
          <p:nvPr/>
        </p:nvGrpSpPr>
        <p:grpSpPr>
          <a:xfrm>
            <a:off x="663395" y="1787796"/>
            <a:ext cx="8736978" cy="1530539"/>
            <a:chOff x="2006600" y="1384300"/>
            <a:chExt cx="6781800" cy="3172621"/>
          </a:xfrm>
        </p:grpSpPr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34E39EF2-2C72-401A-AA90-F09FA49EA36D}"/>
                </a:ext>
              </a:extLst>
            </p:cNvPr>
            <p:cNvCxnSpPr/>
            <p:nvPr/>
          </p:nvCxnSpPr>
          <p:spPr>
            <a:xfrm>
              <a:off x="2006600" y="1384300"/>
              <a:ext cx="67818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9D499140-1786-43DB-8C3B-38A20F4C0963}"/>
                </a:ext>
              </a:extLst>
            </p:cNvPr>
            <p:cNvCxnSpPr/>
            <p:nvPr/>
          </p:nvCxnSpPr>
          <p:spPr>
            <a:xfrm>
              <a:off x="2006600" y="4556921"/>
              <a:ext cx="67818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직사각형 29"/>
          <p:cNvSpPr/>
          <p:nvPr/>
        </p:nvSpPr>
        <p:spPr>
          <a:xfrm>
            <a:off x="743687" y="1795154"/>
            <a:ext cx="6596262" cy="795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defTabSz="1330325" eaLnBrk="0" fontAlgn="base" hangingPunct="0">
              <a:lnSpc>
                <a:spcPct val="150000"/>
              </a:lnSpc>
              <a:spcBef>
                <a:spcPct val="0"/>
              </a:spcBef>
              <a:buSzPct val="100000"/>
              <a:buBlip>
                <a:blip r:embed="rId3"/>
              </a:buBlip>
              <a:defRPr/>
            </a:pP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4.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상단의 녹화 시간 확인하며 발표 자료 녹화 시작</a:t>
            </a:r>
          </a:p>
          <a:p>
            <a:pPr marL="265113" lvl="0" indent="-265113" defTabSz="1330325" eaLnBrk="0" fontAlgn="base" hangingPunct="0">
              <a:lnSpc>
                <a:spcPct val="150000"/>
              </a:lnSpc>
              <a:spcBef>
                <a:spcPct val="0"/>
              </a:spcBef>
              <a:buSzPct val="100000"/>
              <a:buBlip>
                <a:blip r:embed="rId3"/>
              </a:buBlip>
              <a:defRPr/>
            </a:pPr>
            <a:endParaRPr kumimoji="1" lang="en-US" altLang="ko-KR" sz="1600" i="0" u="none" strike="noStrike" kern="0" cap="none" normalizeH="0" baseline="0" noProof="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srgbClr val="C00000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82F043-A10B-4754-813E-D29041525BDC}"/>
              </a:ext>
            </a:extLst>
          </p:cNvPr>
          <p:cNvSpPr txBox="1"/>
          <p:nvPr/>
        </p:nvSpPr>
        <p:spPr>
          <a:xfrm>
            <a:off x="153824" y="101309"/>
            <a:ext cx="6178610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600" dirty="0" err="1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발표영상</a:t>
            </a:r>
            <a:r>
              <a:rPr lang="ko-KR" altLang="en-US" sz="2600" dirty="0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 </a:t>
            </a:r>
            <a:r>
              <a:rPr lang="ko-KR" altLang="en-US" sz="2600" dirty="0" smtClean="0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제작 방법</a:t>
            </a:r>
            <a:endParaRPr lang="en-US" altLang="ko-KR" sz="2600" dirty="0"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atin typeface="나눔스퀘어 ExtraBold" panose="020B0600000101010101" pitchFamily="50" charset="-127"/>
              <a:ea typeface="나눔스퀘어 ExtraBold" panose="020B0600000101010101" pitchFamily="50" charset="-127"/>
              <a:sym typeface="AuctionGothic Bold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88632" y="2208415"/>
            <a:ext cx="865870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ko-KR" sz="12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※ </a:t>
            </a:r>
            <a:r>
              <a:rPr kumimoji="1" lang="ko-KR" altLang="en-US" sz="12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녹화 중지를 누르면 처음부터 녹화 가능</a:t>
            </a:r>
            <a:endParaRPr kumimoji="1" lang="en-US" altLang="ko-KR" sz="1200" kern="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kumimoji="1" lang="en-US" altLang="ko-KR" sz="12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※ </a:t>
            </a:r>
            <a:r>
              <a:rPr kumimoji="1" lang="ko-KR" altLang="en-US" sz="12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슬라이드가 넘어가는 순간은 오디오 녹화가 되지 않으므로</a:t>
            </a:r>
            <a:r>
              <a:rPr kumimoji="1" lang="en-US" altLang="ko-KR" sz="12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2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이 타이밍에는 </a:t>
            </a:r>
            <a:r>
              <a:rPr kumimoji="1" lang="ko-KR" altLang="en-US" sz="1200" kern="0" dirty="0" err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멘트하지</a:t>
            </a:r>
            <a:r>
              <a:rPr kumimoji="1" lang="ko-KR" altLang="en-US" sz="12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 말 것</a:t>
            </a:r>
            <a:endParaRPr kumimoji="1" lang="en-US" altLang="ko-KR" sz="1200" kern="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kumimoji="1" lang="en-US" altLang="ko-KR" sz="12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※ </a:t>
            </a:r>
            <a:r>
              <a:rPr kumimoji="1" lang="ko-KR" altLang="en-US" sz="12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녹화 종료 후 </a:t>
            </a:r>
            <a:r>
              <a:rPr kumimoji="1" lang="en-US" altLang="ko-KR" sz="12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[ESC] </a:t>
            </a:r>
            <a:r>
              <a:rPr kumimoji="1" lang="ko-KR" altLang="en-US" sz="12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버튼</a:t>
            </a:r>
            <a:r>
              <a:rPr kumimoji="1" lang="en-US" altLang="ko-KR" sz="12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 </a:t>
            </a:r>
            <a:r>
              <a:rPr kumimoji="1" lang="ko-KR" altLang="en-US" sz="12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누르고 저장</a:t>
            </a:r>
            <a:endParaRPr kumimoji="1" lang="en-US" altLang="ko-KR" sz="1200" kern="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Arial" panose="020B0604020202020204" pitchFamily="34" charset="0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674282" y="3422776"/>
            <a:ext cx="8683451" cy="3029267"/>
            <a:chOff x="619247" y="3313524"/>
            <a:chExt cx="8683451" cy="3029267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9247" y="3327186"/>
              <a:ext cx="5349430" cy="30090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0" name="그림 49"/>
            <p:cNvPicPr>
              <a:picLocks noChangeAspect="1"/>
            </p:cNvPicPr>
            <p:nvPr/>
          </p:nvPicPr>
          <p:blipFill rotWithShape="1">
            <a:blip r:embed="rId5"/>
            <a:srcRect l="414"/>
            <a:stretch/>
          </p:blipFill>
          <p:spPr>
            <a:xfrm>
              <a:off x="1117600" y="3313524"/>
              <a:ext cx="4355482" cy="3029267"/>
            </a:xfrm>
            <a:prstGeom prst="rect">
              <a:avLst/>
            </a:prstGeom>
          </p:spPr>
        </p:pic>
        <p:sp>
          <p:nvSpPr>
            <p:cNvPr id="51" name="직사각형 50"/>
            <p:cNvSpPr/>
            <p:nvPr/>
          </p:nvSpPr>
          <p:spPr>
            <a:xfrm>
              <a:off x="5591266" y="4840085"/>
              <a:ext cx="3693524" cy="14950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0110" y="5305052"/>
              <a:ext cx="3136311" cy="739016"/>
            </a:xfrm>
            <a:prstGeom prst="rect">
              <a:avLst/>
            </a:prstGeom>
          </p:spPr>
        </p:pic>
        <p:sp>
          <p:nvSpPr>
            <p:cNvPr id="53" name="직사각형 52"/>
            <p:cNvSpPr/>
            <p:nvPr/>
          </p:nvSpPr>
          <p:spPr>
            <a:xfrm>
              <a:off x="6794935" y="5804962"/>
              <a:ext cx="667171" cy="18631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5591265" y="4758638"/>
              <a:ext cx="3711433" cy="263712"/>
            </a:xfrm>
            <a:prstGeom prst="rect">
              <a:avLst/>
            </a:prstGeom>
            <a:solidFill>
              <a:srgbClr val="FFFF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b="1" dirty="0" smtClean="0">
                  <a:solidFill>
                    <a:schemeClr val="tx1"/>
                  </a:solidFill>
                </a:rPr>
                <a:t>녹화 완료 후 </a:t>
              </a:r>
              <a:r>
                <a:rPr lang="en-US" altLang="ko-KR" sz="1000" b="1" dirty="0" smtClean="0">
                  <a:solidFill>
                    <a:schemeClr val="tx1"/>
                  </a:solidFill>
                </a:rPr>
                <a:t>[ESC] </a:t>
              </a:r>
              <a:r>
                <a:rPr lang="ko-KR" altLang="en-US" sz="1000" b="1" dirty="0" smtClean="0">
                  <a:solidFill>
                    <a:schemeClr val="tx1"/>
                  </a:solidFill>
                </a:rPr>
                <a:t>버튼 누를 시</a:t>
              </a:r>
              <a:endParaRPr lang="ko-KR" alt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오른쪽 화살표 54"/>
            <p:cNvSpPr/>
            <p:nvPr/>
          </p:nvSpPr>
          <p:spPr>
            <a:xfrm>
              <a:off x="5179693" y="5369649"/>
              <a:ext cx="630877" cy="37852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6" name="그림 55"/>
            <p:cNvPicPr>
              <a:picLocks noChangeAspect="1"/>
            </p:cNvPicPr>
            <p:nvPr/>
          </p:nvPicPr>
          <p:blipFill rotWithShape="1">
            <a:blip r:embed="rId4"/>
            <a:srcRect l="-1" r="89852" b="95907"/>
            <a:stretch/>
          </p:blipFill>
          <p:spPr>
            <a:xfrm>
              <a:off x="619247" y="3327182"/>
              <a:ext cx="542901" cy="123184"/>
            </a:xfrm>
            <a:prstGeom prst="rect">
              <a:avLst/>
            </a:prstGeom>
          </p:spPr>
        </p:pic>
        <p:sp>
          <p:nvSpPr>
            <p:cNvPr id="57" name="직사각형 56"/>
            <p:cNvSpPr/>
            <p:nvPr/>
          </p:nvSpPr>
          <p:spPr>
            <a:xfrm>
              <a:off x="619248" y="3327184"/>
              <a:ext cx="542901" cy="12318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pic>
          <p:nvPicPr>
            <p:cNvPr id="58" name="그림 57"/>
            <p:cNvPicPr>
              <a:picLocks noChangeAspect="1"/>
            </p:cNvPicPr>
            <p:nvPr/>
          </p:nvPicPr>
          <p:blipFill rotWithShape="1">
            <a:blip r:embed="rId4"/>
            <a:srcRect l="-1" r="89852" b="95907"/>
            <a:stretch/>
          </p:blipFill>
          <p:spPr>
            <a:xfrm>
              <a:off x="715606" y="3639617"/>
              <a:ext cx="1948341" cy="442079"/>
            </a:xfrm>
            <a:prstGeom prst="rect">
              <a:avLst/>
            </a:prstGeom>
          </p:spPr>
        </p:pic>
        <p:sp>
          <p:nvSpPr>
            <p:cNvPr id="59" name="직사각형 58"/>
            <p:cNvSpPr/>
            <p:nvPr/>
          </p:nvSpPr>
          <p:spPr>
            <a:xfrm>
              <a:off x="1249334" y="3840024"/>
              <a:ext cx="617143" cy="20032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2130033" y="3840024"/>
              <a:ext cx="498001" cy="20032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1016060" y="4313927"/>
              <a:ext cx="1051431" cy="310905"/>
            </a:xfrm>
            <a:prstGeom prst="rect">
              <a:avLst/>
            </a:prstGeom>
            <a:solidFill>
              <a:srgbClr val="FFFF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tx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현재슬라이드</a:t>
              </a:r>
              <a:endParaRPr lang="en-US" altLang="ko-KR" sz="900" b="1" dirty="0" smtClean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  <a:p>
              <a:pPr algn="ctr"/>
              <a:r>
                <a:rPr lang="ko-KR" altLang="en-US" sz="900" b="1" dirty="0" err="1" smtClean="0">
                  <a:solidFill>
                    <a:schemeClr val="tx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녹화시간</a:t>
              </a:r>
              <a:endParaRPr lang="ko-KR" altLang="en-US" sz="900" b="1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62" name="직선 화살표 연결선 61"/>
            <p:cNvCxnSpPr/>
            <p:nvPr/>
          </p:nvCxnSpPr>
          <p:spPr>
            <a:xfrm>
              <a:off x="1541775" y="4017861"/>
              <a:ext cx="3334" cy="2760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직사각형 62"/>
            <p:cNvSpPr/>
            <p:nvPr/>
          </p:nvSpPr>
          <p:spPr>
            <a:xfrm>
              <a:off x="2815784" y="3857838"/>
              <a:ext cx="894643" cy="263712"/>
            </a:xfrm>
            <a:prstGeom prst="rect">
              <a:avLst/>
            </a:prstGeom>
            <a:solidFill>
              <a:srgbClr val="FFFF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b="1" dirty="0" smtClean="0">
                  <a:solidFill>
                    <a:schemeClr val="tx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전체 </a:t>
              </a:r>
              <a:r>
                <a:rPr lang="ko-KR" altLang="en-US" sz="900" b="1" dirty="0" err="1" smtClean="0">
                  <a:solidFill>
                    <a:schemeClr val="tx1"/>
                  </a:soli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녹화시간</a:t>
              </a:r>
              <a:endParaRPr lang="ko-KR" altLang="en-US" sz="900" b="1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cxnSp>
          <p:nvCxnSpPr>
            <p:cNvPr id="64" name="직선 화살표 연결선 63"/>
            <p:cNvCxnSpPr/>
            <p:nvPr/>
          </p:nvCxnSpPr>
          <p:spPr>
            <a:xfrm flipV="1">
              <a:off x="2640334" y="3948850"/>
              <a:ext cx="166527" cy="42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2" descr="687 커서 HD 사진 무료 다운로드 - kr.lovepik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039">
            <a:off x="7378574" y="5939446"/>
            <a:ext cx="349451" cy="34945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22947" y="1090590"/>
            <a:ext cx="8836350" cy="474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4" t="16333" r="31579" b="16000"/>
          <a:stretch/>
        </p:blipFill>
        <p:spPr>
          <a:xfrm>
            <a:off x="624046" y="1018874"/>
            <a:ext cx="664586" cy="645509"/>
          </a:xfrm>
          <a:prstGeom prst="rect">
            <a:avLst/>
          </a:prstGeom>
        </p:spPr>
      </p:pic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1379826" y="1068687"/>
            <a:ext cx="6533732" cy="54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  <a:scene3d>
              <a:camera prst="orthographicFront"/>
              <a:lightRig rig="threePt" dir="t"/>
            </a:scene3d>
            <a:sp3d>
              <a:bevelT w="1270" h="2540"/>
            </a:sp3d>
          </a:bodyPr>
          <a:lstStyle/>
          <a:p>
            <a:pPr defTabSz="294684">
              <a:spcBef>
                <a:spcPct val="50000"/>
              </a:spcBef>
            </a:pPr>
            <a:r>
              <a:rPr lang="en-US" altLang="ko-KR" sz="2000" dirty="0" smtClean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PPT</a:t>
            </a:r>
            <a:r>
              <a:rPr lang="ko-KR" altLang="en-US" sz="2000" dirty="0" smtClean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슬라이드쇼를 활용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한 발표자료 </a:t>
            </a:r>
            <a:r>
              <a:rPr lang="ko-KR" altLang="en-US" sz="20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녹화방법</a:t>
            </a:r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(3/3)</a:t>
            </a:r>
            <a:endParaRPr lang="en-US" altLang="ko-KR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74282" y="1799586"/>
            <a:ext cx="8726091" cy="1518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946377F-D286-4DC6-AA8C-6E45FB65E3FF}"/>
              </a:ext>
            </a:extLst>
          </p:cNvPr>
          <p:cNvGrpSpPr/>
          <p:nvPr/>
        </p:nvGrpSpPr>
        <p:grpSpPr>
          <a:xfrm>
            <a:off x="663395" y="1787796"/>
            <a:ext cx="8736978" cy="1530539"/>
            <a:chOff x="2006600" y="1384300"/>
            <a:chExt cx="6781800" cy="3172621"/>
          </a:xfrm>
        </p:grpSpPr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34E39EF2-2C72-401A-AA90-F09FA49EA36D}"/>
                </a:ext>
              </a:extLst>
            </p:cNvPr>
            <p:cNvCxnSpPr/>
            <p:nvPr/>
          </p:nvCxnSpPr>
          <p:spPr>
            <a:xfrm>
              <a:off x="2006600" y="1384300"/>
              <a:ext cx="67818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9D499140-1786-43DB-8C3B-38A20F4C0963}"/>
                </a:ext>
              </a:extLst>
            </p:cNvPr>
            <p:cNvCxnSpPr/>
            <p:nvPr/>
          </p:nvCxnSpPr>
          <p:spPr>
            <a:xfrm>
              <a:off x="2006600" y="4556921"/>
              <a:ext cx="67818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직사각형 29"/>
          <p:cNvSpPr/>
          <p:nvPr/>
        </p:nvSpPr>
        <p:spPr>
          <a:xfrm>
            <a:off x="743687" y="1795154"/>
            <a:ext cx="6596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defTabSz="1330325" eaLnBrk="0" fontAlgn="base" hangingPunct="0">
              <a:lnSpc>
                <a:spcPct val="150000"/>
              </a:lnSpc>
              <a:spcBef>
                <a:spcPct val="0"/>
              </a:spcBef>
              <a:buSzPct val="100000"/>
              <a:buBlip>
                <a:blip r:embed="rId3"/>
              </a:buBlip>
              <a:defRPr/>
            </a:pP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5.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녹화 종료 후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[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파일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] &gt; [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내보내기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]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클릭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(①)</a:t>
            </a:r>
          </a:p>
          <a:p>
            <a:pPr marL="265113" indent="-265113" defTabSz="1330325" eaLnBrk="0" fontAlgn="base" hangingPunct="0">
              <a:lnSpc>
                <a:spcPct val="150000"/>
              </a:lnSpc>
              <a:spcBef>
                <a:spcPct val="0"/>
              </a:spcBef>
              <a:buSzPct val="100000"/>
              <a:buBlip>
                <a:blip r:embed="rId3"/>
              </a:buBlip>
              <a:defRPr/>
            </a:pP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6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. [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비디오 만들기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]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클릭 하면 파일 저장 </a:t>
            </a:r>
            <a:r>
              <a:rPr kumimoji="1" lang="ko-KR" altLang="en-US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가능 </a:t>
            </a: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(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②, ③)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82F043-A10B-4754-813E-D29041525BDC}"/>
              </a:ext>
            </a:extLst>
          </p:cNvPr>
          <p:cNvSpPr txBox="1"/>
          <p:nvPr/>
        </p:nvSpPr>
        <p:spPr>
          <a:xfrm>
            <a:off x="153824" y="101309"/>
            <a:ext cx="6178610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600" dirty="0" err="1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발표영상</a:t>
            </a:r>
            <a:r>
              <a:rPr lang="ko-KR" altLang="en-US" sz="2600" dirty="0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 </a:t>
            </a:r>
            <a:r>
              <a:rPr lang="ko-KR" altLang="en-US" sz="2600" dirty="0" smtClean="0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제작 방법</a:t>
            </a:r>
            <a:endParaRPr lang="en-US" altLang="ko-KR" sz="2600" dirty="0"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atin typeface="나눔스퀘어 ExtraBold" panose="020B0600000101010101" pitchFamily="50" charset="-127"/>
              <a:ea typeface="나눔스퀘어 ExtraBold" panose="020B0600000101010101" pitchFamily="50" charset="-127"/>
              <a:sym typeface="AuctionGothic Bold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4282" y="3432794"/>
            <a:ext cx="8748389" cy="2841386"/>
            <a:chOff x="663395" y="3432794"/>
            <a:chExt cx="8748389" cy="2841386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 rotWithShape="1">
            <a:blip r:embed="rId4"/>
            <a:srcRect r="3066"/>
            <a:stretch/>
          </p:blipFill>
          <p:spPr>
            <a:xfrm>
              <a:off x="5887508" y="3432794"/>
              <a:ext cx="3520222" cy="2832157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7060" y="3670873"/>
              <a:ext cx="3450558" cy="2165294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4"/>
            <a:srcRect l="1" t="77516" r="664" b="14816"/>
            <a:stretch/>
          </p:blipFill>
          <p:spPr>
            <a:xfrm>
              <a:off x="5947058" y="5628448"/>
              <a:ext cx="3443348" cy="207720"/>
            </a:xfrm>
            <a:prstGeom prst="rect">
              <a:avLst/>
            </a:prstGeom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6"/>
            <a:srcRect l="414" t="13325" b="4821"/>
            <a:stretch/>
          </p:blipFill>
          <p:spPr>
            <a:xfrm>
              <a:off x="5887507" y="3655834"/>
              <a:ext cx="3524277" cy="2006359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7"/>
            <a:srcRect r="218" b="3320"/>
            <a:stretch/>
          </p:blipFill>
          <p:spPr>
            <a:xfrm>
              <a:off x="663395" y="3444751"/>
              <a:ext cx="5157204" cy="28294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8" name="오른쪽 화살표 37"/>
            <p:cNvSpPr/>
            <p:nvPr/>
          </p:nvSpPr>
          <p:spPr>
            <a:xfrm>
              <a:off x="5575008" y="4590700"/>
              <a:ext cx="491181" cy="30448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63395" y="4994656"/>
              <a:ext cx="462706" cy="16351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379826" y="4253073"/>
              <a:ext cx="1213745" cy="253247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2741848" y="5218471"/>
              <a:ext cx="351151" cy="36058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pic>
          <p:nvPicPr>
            <p:cNvPr id="42" name="Picture 2" descr="687 커서 HD 사진 무료 다운로드 - kr.lovepik.co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667" b="94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1039">
              <a:off x="1006600" y="4973767"/>
              <a:ext cx="335831" cy="335831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687 커서 HD 사진 무료 다운로드 - kr.lovepik.co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667" b="94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1039">
              <a:off x="3026606" y="5411146"/>
              <a:ext cx="335831" cy="335831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1083564" y="4827348"/>
              <a:ext cx="307630" cy="253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①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01634" y="4224398"/>
              <a:ext cx="307630" cy="253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②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94521" y="5325148"/>
              <a:ext cx="307630" cy="253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③</a:t>
              </a:r>
            </a:p>
          </p:txBody>
        </p:sp>
        <p:pic>
          <p:nvPicPr>
            <p:cNvPr id="43" name="Picture 2" descr="687 커서 HD 사진 무료 다운로드 - kr.lovepik.co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667" b="94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1039">
              <a:off x="2311573" y="4288404"/>
              <a:ext cx="335831" cy="335831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74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22947" y="1090590"/>
            <a:ext cx="8836350" cy="474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1379826" y="1068687"/>
            <a:ext cx="6533732" cy="54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  <a:scene3d>
              <a:camera prst="orthographicFront"/>
              <a:lightRig rig="threePt" dir="t"/>
            </a:scene3d>
            <a:sp3d>
              <a:bevelT w="1270" h="2540"/>
            </a:sp3d>
          </a:bodyPr>
          <a:lstStyle/>
          <a:p>
            <a:pPr defTabSz="294684">
              <a:spcBef>
                <a:spcPct val="50000"/>
              </a:spcBef>
            </a:pPr>
            <a:r>
              <a:rPr lang="en-US" altLang="ko-KR" sz="2000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ZOOM</a:t>
            </a:r>
            <a:r>
              <a:rPr lang="ko-KR" altLang="en-US" sz="2000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을 활용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한 발표자료 </a:t>
            </a:r>
            <a:r>
              <a:rPr lang="ko-KR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녹화방법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(1/3)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674282" y="1799586"/>
            <a:ext cx="8726091" cy="1518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946377F-D286-4DC6-AA8C-6E45FB65E3FF}"/>
              </a:ext>
            </a:extLst>
          </p:cNvPr>
          <p:cNvGrpSpPr/>
          <p:nvPr/>
        </p:nvGrpSpPr>
        <p:grpSpPr>
          <a:xfrm>
            <a:off x="663395" y="1787796"/>
            <a:ext cx="8736978" cy="1530539"/>
            <a:chOff x="2006600" y="1384300"/>
            <a:chExt cx="6781800" cy="3172621"/>
          </a:xfrm>
        </p:grpSpPr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34E39EF2-2C72-401A-AA90-F09FA49EA36D}"/>
                </a:ext>
              </a:extLst>
            </p:cNvPr>
            <p:cNvCxnSpPr/>
            <p:nvPr/>
          </p:nvCxnSpPr>
          <p:spPr>
            <a:xfrm>
              <a:off x="2006600" y="1384300"/>
              <a:ext cx="67818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9D499140-1786-43DB-8C3B-38A20F4C0963}"/>
                </a:ext>
              </a:extLst>
            </p:cNvPr>
            <p:cNvCxnSpPr/>
            <p:nvPr/>
          </p:nvCxnSpPr>
          <p:spPr>
            <a:xfrm>
              <a:off x="2006600" y="4556921"/>
              <a:ext cx="67818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직사각형 29"/>
          <p:cNvSpPr/>
          <p:nvPr/>
        </p:nvSpPr>
        <p:spPr>
          <a:xfrm>
            <a:off x="743686" y="1795154"/>
            <a:ext cx="103307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defTabSz="1330325" eaLnBrk="0" fontAlgn="base" hangingPunct="0">
              <a:lnSpc>
                <a:spcPct val="150000"/>
              </a:lnSpc>
              <a:spcBef>
                <a:spcPct val="0"/>
              </a:spcBef>
              <a:buSzPct val="100000"/>
              <a:buBlip>
                <a:blip r:embed="rId2"/>
              </a:buBlip>
              <a:defRPr/>
            </a:pP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1. </a:t>
            </a:r>
            <a:r>
              <a:rPr kumimoji="1" lang="ko-KR" altLang="en-US" sz="1600" kern="0" dirty="0" err="1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줌실행</a:t>
            </a:r>
            <a:r>
              <a:rPr kumimoji="1" lang="ko-KR" altLang="en-US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후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, [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기록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]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클릭 후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[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이 컴퓨터에 기록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]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클릭 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(①) </a:t>
            </a:r>
            <a:r>
              <a:rPr kumimoji="1" lang="en-US" altLang="ko-KR" sz="9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※ </a:t>
            </a:r>
            <a:r>
              <a:rPr kumimoji="1" lang="ko-KR" altLang="en-US" sz="9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본인이 호스트일 경우 기록 가능</a:t>
            </a:r>
            <a:r>
              <a:rPr kumimoji="1" lang="en-US" altLang="ko-KR" sz="9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,  </a:t>
            </a:r>
            <a:r>
              <a:rPr kumimoji="1" lang="ko-KR" altLang="en-US" sz="900" kern="0" dirty="0" err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클라우드에</a:t>
            </a:r>
            <a:r>
              <a:rPr kumimoji="1" lang="ko-KR" altLang="en-US" sz="9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 기록은 유료로 전환 후 가능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   </a:t>
            </a:r>
          </a:p>
          <a:p>
            <a:pPr marL="265113" indent="-265113" defTabSz="1330325" eaLnBrk="0" fontAlgn="base" hangingPunct="0">
              <a:lnSpc>
                <a:spcPct val="150000"/>
              </a:lnSpc>
              <a:spcBef>
                <a:spcPct val="0"/>
              </a:spcBef>
              <a:buSzPct val="100000"/>
              <a:buBlip>
                <a:blip r:embed="rId2"/>
              </a:buBlip>
              <a:defRPr/>
            </a:pP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2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. [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화면 공유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]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클릭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(②)</a:t>
            </a:r>
          </a:p>
          <a:p>
            <a:pPr marL="265113" indent="-265113" defTabSz="1330325" eaLnBrk="0" fontAlgn="base" hangingPunct="0">
              <a:lnSpc>
                <a:spcPct val="150000"/>
              </a:lnSpc>
              <a:spcBef>
                <a:spcPct val="0"/>
              </a:spcBef>
              <a:buSzPct val="100000"/>
              <a:buBlip>
                <a:blip r:embed="rId2"/>
              </a:buBlip>
              <a:defRPr/>
            </a:pP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3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.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상단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[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기본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]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탭 중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발표할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PPT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자료 클릭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(③) </a:t>
            </a:r>
            <a:r>
              <a:rPr kumimoji="1" lang="en-US" altLang="ko-KR" sz="9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※ PPT</a:t>
            </a:r>
            <a:r>
              <a:rPr kumimoji="1" lang="ko-KR" altLang="en-US" sz="9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자료를 미리 </a:t>
            </a:r>
            <a:r>
              <a:rPr kumimoji="1" lang="ko-KR" altLang="en-US" sz="900" kern="0" dirty="0" err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오픈시켜둬야</a:t>
            </a:r>
            <a:r>
              <a:rPr kumimoji="1" lang="ko-KR" altLang="en-US" sz="9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 공유 창에서 자료가 보임</a:t>
            </a:r>
          </a:p>
          <a:p>
            <a:pPr marL="265113" indent="-265113" defTabSz="1330325" eaLnBrk="0" fontAlgn="base" hangingPunct="0">
              <a:lnSpc>
                <a:spcPct val="150000"/>
              </a:lnSpc>
              <a:spcBef>
                <a:spcPct val="0"/>
              </a:spcBef>
              <a:buSzPct val="100000"/>
              <a:buBlip>
                <a:blip r:embed="rId2"/>
              </a:buBlip>
              <a:defRPr/>
            </a:pP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4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. [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공유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]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클릭하여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PPT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자료를 화면상에 띄움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(④)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82F043-A10B-4754-813E-D29041525BDC}"/>
              </a:ext>
            </a:extLst>
          </p:cNvPr>
          <p:cNvSpPr txBox="1"/>
          <p:nvPr/>
        </p:nvSpPr>
        <p:spPr>
          <a:xfrm>
            <a:off x="153824" y="101309"/>
            <a:ext cx="6178610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600" dirty="0" err="1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발표영상</a:t>
            </a:r>
            <a:r>
              <a:rPr lang="ko-KR" altLang="en-US" sz="2600" dirty="0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 </a:t>
            </a:r>
            <a:r>
              <a:rPr lang="ko-KR" altLang="en-US" sz="2600" dirty="0" smtClean="0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제작 방법</a:t>
            </a:r>
            <a:endParaRPr lang="en-US" altLang="ko-KR" sz="2600" dirty="0"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atin typeface="나눔스퀘어 ExtraBold" panose="020B0600000101010101" pitchFamily="50" charset="-127"/>
              <a:ea typeface="나눔스퀘어 ExtraBold" panose="020B0600000101010101" pitchFamily="50" charset="-127"/>
              <a:sym typeface="AuctionGothic Bold" charset="0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4" y="950231"/>
            <a:ext cx="730465" cy="730465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2254236" y="3373706"/>
            <a:ext cx="5406321" cy="3183866"/>
            <a:chOff x="2254236" y="3373706"/>
            <a:chExt cx="5406321" cy="3183866"/>
          </a:xfrm>
        </p:grpSpPr>
        <p:pic>
          <p:nvPicPr>
            <p:cNvPr id="50" name="그림 49"/>
            <p:cNvPicPr>
              <a:picLocks noChangeAspect="1"/>
            </p:cNvPicPr>
            <p:nvPr/>
          </p:nvPicPr>
          <p:blipFill rotWithShape="1">
            <a:blip r:embed="rId4"/>
            <a:srcRect t="13128" r="16807" b="3619"/>
            <a:stretch/>
          </p:blipFill>
          <p:spPr>
            <a:xfrm>
              <a:off x="2254236" y="3373706"/>
              <a:ext cx="5406321" cy="3043292"/>
            </a:xfrm>
            <a:prstGeom prst="rect">
              <a:avLst/>
            </a:prstGeom>
          </p:spPr>
        </p:pic>
        <p:pic>
          <p:nvPicPr>
            <p:cNvPr id="51" name="그림 50"/>
            <p:cNvPicPr>
              <a:picLocks noChangeAspect="1"/>
            </p:cNvPicPr>
            <p:nvPr/>
          </p:nvPicPr>
          <p:blipFill rotWithShape="1">
            <a:blip r:embed="rId5"/>
            <a:srcRect l="12321" t="30939" r="69325" b="51361"/>
            <a:stretch/>
          </p:blipFill>
          <p:spPr>
            <a:xfrm>
              <a:off x="3879974" y="4164289"/>
              <a:ext cx="816161" cy="508582"/>
            </a:xfrm>
            <a:prstGeom prst="rect">
              <a:avLst/>
            </a:prstGeom>
          </p:spPr>
        </p:pic>
        <p:sp>
          <p:nvSpPr>
            <p:cNvPr id="53" name="모서리가 둥근 직사각형 52"/>
            <p:cNvSpPr/>
            <p:nvPr/>
          </p:nvSpPr>
          <p:spPr>
            <a:xfrm>
              <a:off x="6761299" y="5282173"/>
              <a:ext cx="338002" cy="104775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pic>
          <p:nvPicPr>
            <p:cNvPr id="54" name="Picture 2" descr="687 커서 HD 사진 무료 다운로드 - kr.lovepik.co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4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1039">
              <a:off x="6995226" y="5197427"/>
              <a:ext cx="369589" cy="369589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491047" y="4291387"/>
              <a:ext cx="338554" cy="279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③</a:t>
              </a:r>
            </a:p>
          </p:txBody>
        </p:sp>
        <p:pic>
          <p:nvPicPr>
            <p:cNvPr id="56" name="그림 55"/>
            <p:cNvPicPr>
              <a:picLocks noChangeAspect="1"/>
            </p:cNvPicPr>
            <p:nvPr/>
          </p:nvPicPr>
          <p:blipFill rotWithShape="1">
            <a:blip r:embed="rId8"/>
            <a:srcRect l="44308" t="-2835" r="40992" b="1541"/>
            <a:stretch/>
          </p:blipFill>
          <p:spPr>
            <a:xfrm>
              <a:off x="5640275" y="5595816"/>
              <a:ext cx="619718" cy="30388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57" name="그림 56"/>
            <p:cNvPicPr>
              <a:picLocks noChangeAspect="1"/>
            </p:cNvPicPr>
            <p:nvPr/>
          </p:nvPicPr>
          <p:blipFill rotWithShape="1">
            <a:blip r:embed="rId9"/>
            <a:srcRect r="4744"/>
            <a:stretch/>
          </p:blipFill>
          <p:spPr>
            <a:xfrm>
              <a:off x="4152233" y="6201489"/>
              <a:ext cx="2097080" cy="199627"/>
            </a:xfrm>
            <a:prstGeom prst="rect">
              <a:avLst/>
            </a:prstGeom>
          </p:spPr>
        </p:pic>
        <p:sp>
          <p:nvSpPr>
            <p:cNvPr id="58" name="직사각형 57"/>
            <p:cNvSpPr/>
            <p:nvPr/>
          </p:nvSpPr>
          <p:spPr>
            <a:xfrm>
              <a:off x="5155255" y="6201489"/>
              <a:ext cx="157534" cy="20104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41036" y="6030024"/>
              <a:ext cx="338554" cy="279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①</a:t>
              </a:r>
            </a:p>
          </p:txBody>
        </p:sp>
        <p:pic>
          <p:nvPicPr>
            <p:cNvPr id="60" name="Picture 2" descr="687 커서 HD 사진 무료 다운로드 - kr.lovepik.co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4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1039">
              <a:off x="5249319" y="6187983"/>
              <a:ext cx="369589" cy="369589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" name="직선 화살표 연결선 60"/>
            <p:cNvCxnSpPr/>
            <p:nvPr/>
          </p:nvCxnSpPr>
          <p:spPr>
            <a:xfrm flipV="1">
              <a:off x="5009863" y="5965293"/>
              <a:ext cx="871" cy="21240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직사각형 61"/>
            <p:cNvSpPr/>
            <p:nvPr/>
          </p:nvSpPr>
          <p:spPr>
            <a:xfrm>
              <a:off x="4874896" y="6200559"/>
              <a:ext cx="236301" cy="20104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pic>
          <p:nvPicPr>
            <p:cNvPr id="63" name="Picture 2" descr="687 커서 HD 사진 무료 다운로드 - kr.lovepik.co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4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68961" flipH="1">
              <a:off x="4595136" y="6187983"/>
              <a:ext cx="369589" cy="369589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6914180" y="4986707"/>
              <a:ext cx="342556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④</a:t>
              </a:r>
              <a:endParaRPr lang="ko-KR" alt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그림 65"/>
            <p:cNvPicPr>
              <a:picLocks noChangeAspect="1"/>
            </p:cNvPicPr>
            <p:nvPr/>
          </p:nvPicPr>
          <p:blipFill rotWithShape="1">
            <a:blip r:embed="rId10"/>
            <a:srcRect l="46346" t="21611" r="30309" b="30800"/>
            <a:stretch/>
          </p:blipFill>
          <p:spPr>
            <a:xfrm>
              <a:off x="4587483" y="5579446"/>
              <a:ext cx="856892" cy="3429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67" name="직선 화살표 연결선 66"/>
            <p:cNvCxnSpPr>
              <a:endCxn id="56" idx="1"/>
            </p:cNvCxnSpPr>
            <p:nvPr/>
          </p:nvCxnSpPr>
          <p:spPr>
            <a:xfrm flipV="1">
              <a:off x="5417152" y="5747759"/>
              <a:ext cx="223123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그림 67"/>
            <p:cNvPicPr>
              <a:picLocks noChangeAspect="1"/>
            </p:cNvPicPr>
            <p:nvPr/>
          </p:nvPicPr>
          <p:blipFill rotWithShape="1">
            <a:blip r:embed="rId11"/>
            <a:srcRect l="1713" t="4313" r="3755" b="2857"/>
            <a:stretch/>
          </p:blipFill>
          <p:spPr>
            <a:xfrm>
              <a:off x="4847044" y="4190891"/>
              <a:ext cx="683605" cy="463249"/>
            </a:xfrm>
            <a:prstGeom prst="rect">
              <a:avLst/>
            </a:prstGeom>
          </p:spPr>
        </p:pic>
        <p:sp>
          <p:nvSpPr>
            <p:cNvPr id="69" name="모서리가 둥근 직사각형 68"/>
            <p:cNvSpPr/>
            <p:nvPr/>
          </p:nvSpPr>
          <p:spPr>
            <a:xfrm>
              <a:off x="4833438" y="4190891"/>
              <a:ext cx="697211" cy="463250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pic>
          <p:nvPicPr>
            <p:cNvPr id="70" name="Picture 2" descr="687 커서 HD 사진 무료 다운로드 - kr.lovepik.co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4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1039">
              <a:off x="5343918" y="4427319"/>
              <a:ext cx="369589" cy="369589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532273" y="6050345"/>
              <a:ext cx="338554" cy="279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6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22947" y="1090590"/>
            <a:ext cx="8836350" cy="474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1379826" y="1068687"/>
            <a:ext cx="6533732" cy="54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  <a:scene3d>
              <a:camera prst="orthographicFront"/>
              <a:lightRig rig="threePt" dir="t"/>
            </a:scene3d>
            <a:sp3d>
              <a:bevelT w="1270" h="2540"/>
            </a:sp3d>
          </a:bodyPr>
          <a:lstStyle/>
          <a:p>
            <a:pPr defTabSz="294684">
              <a:spcBef>
                <a:spcPct val="50000"/>
              </a:spcBef>
            </a:pPr>
            <a:r>
              <a:rPr lang="en-US" altLang="ko-KR" sz="2000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ZOOM</a:t>
            </a:r>
            <a:r>
              <a:rPr lang="ko-KR" altLang="en-US" sz="2000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을 활용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한 발표자료 </a:t>
            </a:r>
            <a:r>
              <a:rPr lang="ko-KR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녹화방법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(2/3</a:t>
            </a:r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674282" y="1799586"/>
            <a:ext cx="8726091" cy="1518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946377F-D286-4DC6-AA8C-6E45FB65E3FF}"/>
              </a:ext>
            </a:extLst>
          </p:cNvPr>
          <p:cNvGrpSpPr/>
          <p:nvPr/>
        </p:nvGrpSpPr>
        <p:grpSpPr>
          <a:xfrm>
            <a:off x="663395" y="1787796"/>
            <a:ext cx="8736978" cy="1530539"/>
            <a:chOff x="2006600" y="1384300"/>
            <a:chExt cx="6781800" cy="3172621"/>
          </a:xfrm>
        </p:grpSpPr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34E39EF2-2C72-401A-AA90-F09FA49EA36D}"/>
                </a:ext>
              </a:extLst>
            </p:cNvPr>
            <p:cNvCxnSpPr/>
            <p:nvPr/>
          </p:nvCxnSpPr>
          <p:spPr>
            <a:xfrm>
              <a:off x="2006600" y="1384300"/>
              <a:ext cx="67818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9D499140-1786-43DB-8C3B-38A20F4C0963}"/>
                </a:ext>
              </a:extLst>
            </p:cNvPr>
            <p:cNvCxnSpPr/>
            <p:nvPr/>
          </p:nvCxnSpPr>
          <p:spPr>
            <a:xfrm>
              <a:off x="2006600" y="4556921"/>
              <a:ext cx="67818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직사각형 29"/>
          <p:cNvSpPr/>
          <p:nvPr/>
        </p:nvSpPr>
        <p:spPr>
          <a:xfrm>
            <a:off x="743686" y="1795154"/>
            <a:ext cx="1033071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defTabSz="1330325" eaLnBrk="0" fontAlgn="base" hangingPunct="0">
              <a:spcBef>
                <a:spcPct val="0"/>
              </a:spcBef>
              <a:buSzPct val="100000"/>
              <a:buBlip>
                <a:blip r:embed="rId2"/>
              </a:buBlip>
              <a:defRPr/>
            </a:pP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5. </a:t>
            </a:r>
            <a:r>
              <a:rPr kumimoji="1" lang="ko-KR" altLang="en-US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스피커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및 마이크 테스트 클릭하여 </a:t>
            </a:r>
            <a:r>
              <a:rPr kumimoji="1" lang="ko-KR" altLang="en-US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발표 녹화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전 마이크 </a:t>
            </a:r>
            <a:r>
              <a:rPr kumimoji="1" lang="ko-KR" altLang="en-US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테스트</a:t>
            </a:r>
            <a:endParaRPr kumimoji="1" lang="en-US" altLang="ko-KR" sz="1600" kern="0" dirty="0" smtClean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srgbClr val="40404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Arial" panose="020B0604020202020204" pitchFamily="34" charset="0"/>
            </a:endParaRPr>
          </a:p>
          <a:p>
            <a:pPr defTabSz="1330325" eaLnBrk="0" fontAlgn="base" hangingPunct="0">
              <a:spcBef>
                <a:spcPct val="0"/>
              </a:spcBef>
              <a:buSzPct val="100000"/>
              <a:defRPr/>
            </a:pPr>
            <a:endParaRPr kumimoji="1" lang="ko-KR" altLang="en-US" sz="300" kern="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srgbClr val="40404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Arial" panose="020B0604020202020204" pitchFamily="34" charset="0"/>
            </a:endParaRPr>
          </a:p>
          <a:p>
            <a:pPr marL="265113" indent="-265113" defTabSz="1330325" eaLnBrk="0" fontAlgn="base" hangingPunct="0">
              <a:spcBef>
                <a:spcPct val="0"/>
              </a:spcBef>
              <a:buSzPct val="100000"/>
              <a:buBlip>
                <a:blip r:embed="rId2"/>
              </a:buBlip>
              <a:defRPr/>
            </a:pP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6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.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사용할 스피커 선택 상태를 확인하고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,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사운드에 </a:t>
            </a:r>
            <a:r>
              <a:rPr kumimoji="1" lang="ko-KR" altLang="en-US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이상 없을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경우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[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예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]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클릭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(①</a:t>
            </a: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)</a:t>
            </a:r>
          </a:p>
          <a:p>
            <a:pPr defTabSz="1330325" eaLnBrk="0" fontAlgn="base" hangingPunct="0">
              <a:spcBef>
                <a:spcPct val="0"/>
              </a:spcBef>
              <a:buSzPct val="100000"/>
              <a:defRPr/>
            </a:pPr>
            <a:endParaRPr kumimoji="1" lang="en-US" altLang="ko-KR" sz="300" kern="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srgbClr val="40404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Arial" panose="020B0604020202020204" pitchFamily="34" charset="0"/>
            </a:endParaRPr>
          </a:p>
          <a:p>
            <a:pPr marL="265113" indent="-265113" defTabSz="1330325" eaLnBrk="0" fontAlgn="base" hangingPunct="0">
              <a:spcBef>
                <a:spcPct val="0"/>
              </a:spcBef>
              <a:buSzPct val="100000"/>
              <a:buBlip>
                <a:blip r:embed="rId2"/>
              </a:buBlip>
              <a:defRPr/>
            </a:pP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7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.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사용할 마이크 선택 상태를 확인하고 마이크에 </a:t>
            </a:r>
            <a:r>
              <a:rPr kumimoji="1" lang="ko-KR" altLang="en-US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이상 없을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경우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[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예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]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클릭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(②</a:t>
            </a: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)</a:t>
            </a:r>
          </a:p>
          <a:p>
            <a:pPr defTabSz="1330325" eaLnBrk="0" fontAlgn="base" hangingPunct="0">
              <a:spcBef>
                <a:spcPct val="0"/>
              </a:spcBef>
              <a:buSzPct val="100000"/>
              <a:defRPr/>
            </a:pPr>
            <a:endParaRPr kumimoji="1" lang="en-US" altLang="ko-KR" sz="300" kern="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srgbClr val="40404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Arial" panose="020B0604020202020204" pitchFamily="34" charset="0"/>
            </a:endParaRPr>
          </a:p>
          <a:p>
            <a:pPr marL="265113" indent="-265113" defTabSz="1330325" eaLnBrk="0" fontAlgn="base" hangingPunct="0">
              <a:spcBef>
                <a:spcPct val="0"/>
              </a:spcBef>
              <a:buSzPct val="100000"/>
              <a:buBlip>
                <a:blip r:embed="rId2"/>
              </a:buBlip>
              <a:defRPr/>
            </a:pP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8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. [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컴퓨터 오디오로 참가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]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클릭하여 녹화 시작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(③</a:t>
            </a: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)</a:t>
            </a:r>
          </a:p>
          <a:p>
            <a:pPr defTabSz="1330325" eaLnBrk="0" fontAlgn="base" hangingPunct="0">
              <a:spcBef>
                <a:spcPct val="0"/>
              </a:spcBef>
              <a:buSzPct val="100000"/>
              <a:defRPr/>
            </a:pPr>
            <a:endParaRPr kumimoji="1" lang="en-US" altLang="ko-KR" sz="300" kern="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srgbClr val="40404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Arial" panose="020B0604020202020204" pitchFamily="34" charset="0"/>
            </a:endParaRPr>
          </a:p>
          <a:p>
            <a:pPr marL="265113" indent="-265113" defTabSz="1330325" eaLnBrk="0" fontAlgn="base" hangingPunct="0">
              <a:spcBef>
                <a:spcPct val="0"/>
              </a:spcBef>
              <a:buSzPct val="100000"/>
              <a:buBlip>
                <a:blip r:embed="rId2"/>
              </a:buBlip>
              <a:defRPr/>
            </a:pP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9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.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중간에 변경하고 싶을 시 오디오 설정에서 변경 가능 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(④)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82F043-A10B-4754-813E-D29041525BDC}"/>
              </a:ext>
            </a:extLst>
          </p:cNvPr>
          <p:cNvSpPr txBox="1"/>
          <p:nvPr/>
        </p:nvSpPr>
        <p:spPr>
          <a:xfrm>
            <a:off x="153824" y="101309"/>
            <a:ext cx="6178610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600" dirty="0" err="1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발표영상</a:t>
            </a:r>
            <a:r>
              <a:rPr lang="ko-KR" altLang="en-US" sz="2600" dirty="0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 </a:t>
            </a:r>
            <a:r>
              <a:rPr lang="ko-KR" altLang="en-US" sz="2600" dirty="0" smtClean="0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제작 방법</a:t>
            </a:r>
            <a:endParaRPr lang="en-US" altLang="ko-KR" sz="2600" dirty="0"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atin typeface="나눔스퀘어 ExtraBold" panose="020B0600000101010101" pitchFamily="50" charset="-127"/>
              <a:ea typeface="나눔스퀘어 ExtraBold" panose="020B0600000101010101" pitchFamily="50" charset="-127"/>
              <a:sym typeface="AuctionGothic Bold" charset="0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4" y="950231"/>
            <a:ext cx="730465" cy="730465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674282" y="3483972"/>
            <a:ext cx="8722514" cy="2706223"/>
            <a:chOff x="674282" y="3483972"/>
            <a:chExt cx="8722514" cy="2706223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4"/>
            <a:srcRect r="16794" b="3680"/>
            <a:stretch/>
          </p:blipFill>
          <p:spPr>
            <a:xfrm>
              <a:off x="5375873" y="3488448"/>
              <a:ext cx="4005988" cy="260850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5"/>
            <a:srcRect t="15425"/>
            <a:stretch/>
          </p:blipFill>
          <p:spPr>
            <a:xfrm>
              <a:off x="674282" y="3483972"/>
              <a:ext cx="4630521" cy="2612985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38" name="모서리가 둥근 직사각형 37"/>
            <p:cNvSpPr/>
            <p:nvPr/>
          </p:nvSpPr>
          <p:spPr>
            <a:xfrm>
              <a:off x="2667065" y="4839423"/>
              <a:ext cx="653766" cy="112140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pic>
          <p:nvPicPr>
            <p:cNvPr id="39" name="그림 38"/>
            <p:cNvPicPr>
              <a:picLocks noChangeAspect="1"/>
            </p:cNvPicPr>
            <p:nvPr/>
          </p:nvPicPr>
          <p:blipFill rotWithShape="1">
            <a:blip r:embed="rId6"/>
            <a:srcRect l="3218" t="57253" r="64292" b="7148"/>
            <a:stretch/>
          </p:blipFill>
          <p:spPr>
            <a:xfrm>
              <a:off x="715095" y="5140358"/>
              <a:ext cx="1387268" cy="101333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40" name="그림 39"/>
            <p:cNvPicPr>
              <a:picLocks noChangeAspect="1"/>
            </p:cNvPicPr>
            <p:nvPr/>
          </p:nvPicPr>
          <p:blipFill rotWithShape="1">
            <a:blip r:embed="rId7"/>
            <a:srcRect l="1144" t="57522" r="62358" b="8093"/>
            <a:stretch/>
          </p:blipFill>
          <p:spPr>
            <a:xfrm>
              <a:off x="2158177" y="5140358"/>
              <a:ext cx="1609414" cy="101333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8"/>
            <a:srcRect l="4163" t="58117" r="64188" b="8477"/>
            <a:stretch/>
          </p:blipFill>
          <p:spPr>
            <a:xfrm>
              <a:off x="3823406" y="5140358"/>
              <a:ext cx="1428944" cy="101333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42" name="모서리가 둥근 직사각형 41"/>
            <p:cNvSpPr/>
            <p:nvPr/>
          </p:nvSpPr>
          <p:spPr>
            <a:xfrm>
              <a:off x="994735" y="5470413"/>
              <a:ext cx="385037" cy="136551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2539719" y="5470413"/>
              <a:ext cx="385037" cy="136551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4242600" y="5805348"/>
              <a:ext cx="546089" cy="136551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69326" y="3486975"/>
              <a:ext cx="4027470" cy="26099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6" name="그림 45"/>
            <p:cNvPicPr>
              <a:picLocks noChangeAspect="1"/>
            </p:cNvPicPr>
            <p:nvPr/>
          </p:nvPicPr>
          <p:blipFill rotWithShape="1">
            <a:blip r:embed="rId10"/>
            <a:srcRect l="17852" t="9289" r="10082" b="8868"/>
            <a:stretch/>
          </p:blipFill>
          <p:spPr>
            <a:xfrm>
              <a:off x="6106562" y="3780013"/>
              <a:ext cx="2404988" cy="1821568"/>
            </a:xfrm>
            <a:prstGeom prst="rect">
              <a:avLst/>
            </a:prstGeom>
          </p:spPr>
        </p:pic>
        <p:sp>
          <p:nvSpPr>
            <p:cNvPr id="48" name="모서리가 둥근 직사각형 47"/>
            <p:cNvSpPr/>
            <p:nvPr/>
          </p:nvSpPr>
          <p:spPr>
            <a:xfrm>
              <a:off x="6138967" y="4099474"/>
              <a:ext cx="555156" cy="115757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6100966" y="3780013"/>
              <a:ext cx="2410584" cy="182156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5375872" y="5921042"/>
              <a:ext cx="296931" cy="17591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5597685" y="5805349"/>
              <a:ext cx="694838" cy="11569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6668" y="5401691"/>
              <a:ext cx="331961" cy="273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①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57547" y="5380567"/>
              <a:ext cx="331961" cy="273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②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923981" y="5739662"/>
              <a:ext cx="331961" cy="273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1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③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320501" y="5589203"/>
              <a:ext cx="331961" cy="273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④</a:t>
              </a:r>
              <a:endParaRPr lang="ko-KR" alt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그림 75"/>
            <p:cNvPicPr>
              <a:picLocks noChangeAspect="1"/>
            </p:cNvPicPr>
            <p:nvPr/>
          </p:nvPicPr>
          <p:blipFill rotWithShape="1">
            <a:blip r:embed="rId11"/>
            <a:srcRect l="35403" t="90980" r="59983" b="3488"/>
            <a:stretch/>
          </p:blipFill>
          <p:spPr>
            <a:xfrm>
              <a:off x="6619426" y="5916393"/>
              <a:ext cx="267733" cy="180564"/>
            </a:xfrm>
            <a:prstGeom prst="rect">
              <a:avLst/>
            </a:prstGeom>
          </p:spPr>
        </p:pic>
        <p:pic>
          <p:nvPicPr>
            <p:cNvPr id="77" name="Picture 2" descr="687 커서 HD 사진 무료 다운로드 - kr.lovepik.com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667" b="94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1039">
              <a:off x="3255351" y="4783355"/>
              <a:ext cx="362391" cy="362391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687 커서 HD 사진 무료 다운로드 - kr.lovepik.com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667" b="94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1039">
              <a:off x="1262409" y="5479001"/>
              <a:ext cx="362391" cy="362391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687 커서 HD 사진 무료 다운로드 - kr.lovepik.com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667" b="94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1039">
              <a:off x="2792384" y="5465830"/>
              <a:ext cx="362391" cy="362391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687 커서 HD 사진 무료 다운로드 - kr.lovepik.com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667" b="94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1039">
              <a:off x="4719608" y="5827804"/>
              <a:ext cx="362391" cy="362391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687 커서 HD 사진 무료 다운로드 - kr.lovepik.com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667" b="9466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31039">
              <a:off x="6219322" y="5750686"/>
              <a:ext cx="362391" cy="362391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그림 81"/>
            <p:cNvPicPr>
              <a:picLocks noChangeAspect="1"/>
            </p:cNvPicPr>
            <p:nvPr/>
          </p:nvPicPr>
          <p:blipFill rotWithShape="1">
            <a:blip r:embed="rId14"/>
            <a:srcRect l="44308" t="-2835" r="40992" b="1541"/>
            <a:stretch/>
          </p:blipFill>
          <p:spPr>
            <a:xfrm>
              <a:off x="7425484" y="5937975"/>
              <a:ext cx="311688" cy="15283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963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22947" y="1090590"/>
            <a:ext cx="8836350" cy="4741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1379826" y="1068687"/>
            <a:ext cx="6533732" cy="54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  <a:scene3d>
              <a:camera prst="orthographicFront"/>
              <a:lightRig rig="threePt" dir="t"/>
            </a:scene3d>
            <a:sp3d>
              <a:bevelT w="1270" h="2540"/>
            </a:sp3d>
          </a:bodyPr>
          <a:lstStyle/>
          <a:p>
            <a:pPr defTabSz="294684">
              <a:spcBef>
                <a:spcPct val="50000"/>
              </a:spcBef>
            </a:pPr>
            <a:r>
              <a:rPr lang="en-US" altLang="ko-KR" sz="2000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ZOOM</a:t>
            </a:r>
            <a:r>
              <a:rPr lang="ko-KR" altLang="en-US" sz="2000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을 활용</a:t>
            </a:r>
            <a:r>
              <a:rPr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한 발표자료 </a:t>
            </a:r>
            <a:r>
              <a:rPr lang="ko-KR" alt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녹화방법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(3/3)</a:t>
            </a:r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74282" y="1799586"/>
            <a:ext cx="8726091" cy="1518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946377F-D286-4DC6-AA8C-6E45FB65E3FF}"/>
              </a:ext>
            </a:extLst>
          </p:cNvPr>
          <p:cNvGrpSpPr/>
          <p:nvPr/>
        </p:nvGrpSpPr>
        <p:grpSpPr>
          <a:xfrm>
            <a:off x="663395" y="1787796"/>
            <a:ext cx="8736978" cy="1530539"/>
            <a:chOff x="2006600" y="1384300"/>
            <a:chExt cx="6781800" cy="3172621"/>
          </a:xfrm>
        </p:grpSpPr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34E39EF2-2C72-401A-AA90-F09FA49EA36D}"/>
                </a:ext>
              </a:extLst>
            </p:cNvPr>
            <p:cNvCxnSpPr/>
            <p:nvPr/>
          </p:nvCxnSpPr>
          <p:spPr>
            <a:xfrm>
              <a:off x="2006600" y="1384300"/>
              <a:ext cx="67818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>
              <a:extLst>
                <a:ext uri="{FF2B5EF4-FFF2-40B4-BE49-F238E27FC236}">
                  <a16:creationId xmlns:a16="http://schemas.microsoft.com/office/drawing/2014/main" id="{9D499140-1786-43DB-8C3B-38A20F4C0963}"/>
                </a:ext>
              </a:extLst>
            </p:cNvPr>
            <p:cNvCxnSpPr/>
            <p:nvPr/>
          </p:nvCxnSpPr>
          <p:spPr>
            <a:xfrm>
              <a:off x="2006600" y="4556921"/>
              <a:ext cx="67818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직사각형 29"/>
          <p:cNvSpPr/>
          <p:nvPr/>
        </p:nvSpPr>
        <p:spPr>
          <a:xfrm>
            <a:off x="743686" y="1795154"/>
            <a:ext cx="103307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defTabSz="1330325" eaLnBrk="0" fontAlgn="base" hangingPunct="0">
              <a:lnSpc>
                <a:spcPct val="150000"/>
              </a:lnSpc>
              <a:spcBef>
                <a:spcPct val="0"/>
              </a:spcBef>
              <a:buSzPct val="100000"/>
              <a:buBlip>
                <a:blip r:embed="rId2"/>
              </a:buBlip>
              <a:defRPr/>
            </a:pP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10.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주석 작성 및 다양한 기능 활용하여 발표 녹화 진행 </a:t>
            </a:r>
            <a:r>
              <a:rPr kumimoji="1" lang="en-US" altLang="ko-KR" sz="1400" u="sng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(*</a:t>
            </a:r>
            <a:r>
              <a:rPr kumimoji="1" lang="ko-KR" altLang="en-US" sz="1400" u="sng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슬라이드 쇼</a:t>
            </a:r>
            <a:r>
              <a:rPr kumimoji="1" lang="en-US" altLang="ko-KR" sz="1400" u="sng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(F5) </a:t>
            </a:r>
            <a:r>
              <a:rPr kumimoji="1" lang="ko-KR" altLang="en-US" sz="1400" u="sng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화면으로 녹화</a:t>
            </a:r>
            <a:r>
              <a:rPr kumimoji="1" lang="en-US" altLang="ko-KR" sz="1400" u="sng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)</a:t>
            </a:r>
          </a:p>
          <a:p>
            <a:pPr marL="265113" indent="-265113" defTabSz="1330325" eaLnBrk="0" fontAlgn="base" hangingPunct="0">
              <a:lnSpc>
                <a:spcPct val="150000"/>
              </a:lnSpc>
              <a:spcBef>
                <a:spcPct val="0"/>
              </a:spcBef>
              <a:buSzPct val="100000"/>
              <a:buBlip>
                <a:blip r:embed="rId2"/>
              </a:buBlip>
              <a:defRPr/>
            </a:pPr>
            <a:r>
              <a:rPr kumimoji="1" lang="en-US" altLang="ko-KR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11</a:t>
            </a:r>
            <a:r>
              <a:rPr kumimoji="1" lang="en-US" altLang="ko-KR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. </a:t>
            </a:r>
            <a:r>
              <a:rPr kumimoji="1" lang="ko-KR" altLang="en-US" sz="16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기록 중지 클릭 시 발표 녹화가 종료되며 기록된 파일이 저장됨</a:t>
            </a:r>
          </a:p>
          <a:p>
            <a:pPr defTabSz="1330325" eaLnBrk="0" fontAlgn="base" hangingPunct="0">
              <a:spcBef>
                <a:spcPct val="0"/>
              </a:spcBef>
              <a:buSzPct val="100000"/>
              <a:defRPr/>
            </a:pPr>
            <a:r>
              <a:rPr kumimoji="1" lang="ko-KR" altLang="en-US" sz="1600" kern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40404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             </a:t>
            </a:r>
            <a:r>
              <a:rPr kumimoji="1" lang="en-US" altLang="ko-KR" sz="14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※ (</a:t>
            </a:r>
            <a:r>
              <a:rPr kumimoji="1" lang="ko-KR" altLang="en-US" sz="14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별도 </a:t>
            </a:r>
            <a:r>
              <a:rPr kumimoji="1" lang="ko-KR" altLang="en-US" sz="1400" kern="0" dirty="0" err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저장위치</a:t>
            </a:r>
            <a:r>
              <a:rPr kumimoji="1" lang="ko-KR" altLang="en-US" sz="14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 설정 없을 경우</a:t>
            </a:r>
            <a:r>
              <a:rPr kumimoji="1" lang="en-US" altLang="ko-KR" sz="14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) </a:t>
            </a:r>
            <a:r>
              <a:rPr kumimoji="1" lang="ko-KR" altLang="en-US" sz="1400" kern="0" dirty="0" err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내컴퓨터</a:t>
            </a:r>
            <a:r>
              <a:rPr kumimoji="1" lang="ko-KR" altLang="en-US" sz="14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 → 문서 → </a:t>
            </a:r>
            <a:r>
              <a:rPr kumimoji="1" lang="en-US" altLang="ko-KR" sz="14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ZOOM </a:t>
            </a:r>
            <a:r>
              <a:rPr kumimoji="1" lang="ko-KR" altLang="en-US" sz="14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폴더에서 녹화된 </a:t>
            </a:r>
            <a:r>
              <a:rPr kumimoji="1" lang="ko-KR" altLang="en-US" sz="1400" kern="0" dirty="0" err="1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발표영상</a:t>
            </a:r>
            <a:r>
              <a:rPr kumimoji="1" lang="ko-KR" altLang="en-US" sz="1400" kern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rial" panose="020B0604020202020204" pitchFamily="34" charset="0"/>
              </a:rPr>
              <a:t> 확인 가능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382F043-A10B-4754-813E-D29041525BDC}"/>
              </a:ext>
            </a:extLst>
          </p:cNvPr>
          <p:cNvSpPr txBox="1"/>
          <p:nvPr/>
        </p:nvSpPr>
        <p:spPr>
          <a:xfrm>
            <a:off x="153824" y="101309"/>
            <a:ext cx="6178610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600" dirty="0" err="1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발표영상</a:t>
            </a:r>
            <a:r>
              <a:rPr lang="ko-KR" altLang="en-US" sz="2600" dirty="0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 </a:t>
            </a:r>
            <a:r>
              <a:rPr lang="ko-KR" altLang="en-US" sz="2600" dirty="0" smtClean="0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sym typeface="AuctionGothic Bold" charset="0"/>
              </a:rPr>
              <a:t>제작 방법</a:t>
            </a:r>
            <a:endParaRPr lang="en-US" altLang="ko-KR" sz="2600" dirty="0"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atin typeface="나눔스퀘어 ExtraBold" panose="020B0600000101010101" pitchFamily="50" charset="-127"/>
              <a:ea typeface="나눔스퀘어 ExtraBold" panose="020B0600000101010101" pitchFamily="50" charset="-127"/>
              <a:sym typeface="AuctionGothic Bold" charset="0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4" y="950231"/>
            <a:ext cx="730465" cy="730465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779" y="3425652"/>
            <a:ext cx="5472580" cy="296716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2" name="직사각형 51"/>
          <p:cNvSpPr/>
          <p:nvPr/>
        </p:nvSpPr>
        <p:spPr>
          <a:xfrm>
            <a:off x="4810479" y="3633654"/>
            <a:ext cx="856446" cy="21920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335" y="3459444"/>
            <a:ext cx="2709782" cy="5301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54" name="직선 화살표 연결선 53"/>
          <p:cNvCxnSpPr>
            <a:stCxn id="55" idx="3"/>
          </p:cNvCxnSpPr>
          <p:nvPr/>
        </p:nvCxnSpPr>
        <p:spPr>
          <a:xfrm>
            <a:off x="5159645" y="3755851"/>
            <a:ext cx="148143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/>
          <p:cNvSpPr/>
          <p:nvPr/>
        </p:nvSpPr>
        <p:spPr>
          <a:xfrm>
            <a:off x="4847204" y="3716997"/>
            <a:ext cx="312441" cy="7770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56" name="Picture 2" descr="687 커서 HD 사진 무료 다운로드 - kr.lovepik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1039">
            <a:off x="5079916" y="3633968"/>
            <a:ext cx="369589" cy="369589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3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</TotalTime>
  <Words>684</Words>
  <Application>Microsoft Office PowerPoint</Application>
  <PresentationFormat>A4 용지(210x297mm)</PresentationFormat>
  <Paragraphs>84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5" baseType="lpstr">
      <vt:lpstr>AuctionGothic Bold</vt:lpstr>
      <vt:lpstr>나눔스퀘어</vt:lpstr>
      <vt:lpstr>맑은 고딕</vt:lpstr>
      <vt:lpstr>나눔스퀘어 ExtraBold</vt:lpstr>
      <vt:lpstr>Calibri</vt:lpstr>
      <vt:lpstr>굴림</vt:lpstr>
      <vt:lpstr>HY견고딕</vt:lpstr>
      <vt:lpstr>Times New Roman</vt:lpstr>
      <vt:lpstr>Arial</vt:lpstr>
      <vt:lpstr>等线</vt:lpstr>
      <vt:lpstr>KoPub돋움체 Medium</vt:lpstr>
      <vt:lpstr>Calibri Light</vt:lpstr>
      <vt:lpstr>나눔스퀘어 Bold</vt:lpstr>
      <vt:lpstr>나눔스퀘어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 일향</dc:creator>
  <cp:lastModifiedBy>user</cp:lastModifiedBy>
  <cp:revision>127</cp:revision>
  <dcterms:created xsi:type="dcterms:W3CDTF">2020-06-11T10:13:19Z</dcterms:created>
  <dcterms:modified xsi:type="dcterms:W3CDTF">2020-06-19T03:02:53Z</dcterms:modified>
</cp:coreProperties>
</file>